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92" r:id="rId2"/>
    <p:sldId id="297" r:id="rId3"/>
    <p:sldId id="298" r:id="rId4"/>
    <p:sldId id="299" r:id="rId5"/>
    <p:sldId id="300" r:id="rId6"/>
    <p:sldId id="295" r:id="rId7"/>
    <p:sldId id="296" r:id="rId8"/>
    <p:sldId id="293" r:id="rId9"/>
    <p:sldId id="310" r:id="rId10"/>
    <p:sldId id="311" r:id="rId11"/>
    <p:sldId id="294" r:id="rId12"/>
    <p:sldId id="322" r:id="rId13"/>
    <p:sldId id="256" r:id="rId14"/>
    <p:sldId id="257" r:id="rId15"/>
    <p:sldId id="258" r:id="rId16"/>
    <p:sldId id="290" r:id="rId17"/>
    <p:sldId id="291" r:id="rId18"/>
    <p:sldId id="259" r:id="rId19"/>
    <p:sldId id="260" r:id="rId20"/>
    <p:sldId id="261" r:id="rId21"/>
    <p:sldId id="262" r:id="rId22"/>
    <p:sldId id="263" r:id="rId23"/>
    <p:sldId id="264" r:id="rId24"/>
    <p:sldId id="266" r:id="rId25"/>
    <p:sldId id="313" r:id="rId26"/>
    <p:sldId id="314" r:id="rId27"/>
    <p:sldId id="280" r:id="rId28"/>
    <p:sldId id="281" r:id="rId29"/>
    <p:sldId id="279" r:id="rId30"/>
    <p:sldId id="301" r:id="rId31"/>
    <p:sldId id="302" r:id="rId32"/>
    <p:sldId id="303" r:id="rId33"/>
    <p:sldId id="304" r:id="rId34"/>
    <p:sldId id="278" r:id="rId35"/>
    <p:sldId id="277" r:id="rId36"/>
    <p:sldId id="276" r:id="rId37"/>
    <p:sldId id="321" r:id="rId38"/>
    <p:sldId id="274" r:id="rId39"/>
    <p:sldId id="320" r:id="rId40"/>
    <p:sldId id="318" r:id="rId41"/>
    <p:sldId id="319" r:id="rId42"/>
    <p:sldId id="273" r:id="rId43"/>
    <p:sldId id="271" r:id="rId44"/>
    <p:sldId id="317" r:id="rId45"/>
    <p:sldId id="270" r:id="rId46"/>
    <p:sldId id="267" r:id="rId47"/>
    <p:sldId id="316" r:id="rId48"/>
    <p:sldId id="269" r:id="rId49"/>
    <p:sldId id="268" r:id="rId50"/>
    <p:sldId id="315" r:id="rId51"/>
    <p:sldId id="306" r:id="rId52"/>
    <p:sldId id="324" r:id="rId53"/>
    <p:sldId id="289" r:id="rId54"/>
    <p:sldId id="325" r:id="rId55"/>
    <p:sldId id="326" r:id="rId56"/>
    <p:sldId id="327" r:id="rId57"/>
    <p:sldId id="323" r:id="rId58"/>
    <p:sldId id="288" r:id="rId59"/>
    <p:sldId id="307" r:id="rId60"/>
    <p:sldId id="287" r:id="rId61"/>
    <p:sldId id="308" r:id="rId62"/>
    <p:sldId id="309" r:id="rId63"/>
    <p:sldId id="286" r:id="rId64"/>
    <p:sldId id="285" r:id="rId65"/>
    <p:sldId id="284" r:id="rId66"/>
    <p:sldId id="283" r:id="rId67"/>
    <p:sldId id="265" r:id="rId68"/>
    <p:sldId id="28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8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B143E89-B85C-48B3-ADC7-B1F748D15DE5}"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92887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134023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4996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3364917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39317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217504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781259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4890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388889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143E89-B85C-48B3-ADC7-B1F748D15DE5}"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2880202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143E89-B85C-48B3-ADC7-B1F748D15DE5}"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348283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143E89-B85C-48B3-ADC7-B1F748D15DE5}"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142000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143E89-B85C-48B3-ADC7-B1F748D15DE5}"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168255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43E89-B85C-48B3-ADC7-B1F748D15DE5}"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276994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43E89-B85C-48B3-ADC7-B1F748D15DE5}"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263934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43E89-B85C-48B3-ADC7-B1F748D15DE5}"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20856-88AB-4B39-8697-4137458B6937}" type="slidenum">
              <a:rPr lang="en-US" smtClean="0"/>
              <a:t>‹#›</a:t>
            </a:fld>
            <a:endParaRPr lang="en-US"/>
          </a:p>
        </p:txBody>
      </p:sp>
    </p:spTree>
    <p:extLst>
      <p:ext uri="{BB962C8B-B14F-4D97-AF65-F5344CB8AC3E}">
        <p14:creationId xmlns:p14="http://schemas.microsoft.com/office/powerpoint/2010/main" val="413697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tx1">
                <a:lumMod val="95000"/>
              </a:schemeClr>
            </a:gs>
            <a:gs pos="11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B143E89-B85C-48B3-ADC7-B1F748D15DE5}" type="datetimeFigureOut">
              <a:rPr lang="en-US" smtClean="0"/>
              <a:t>1/17/2020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5220856-88AB-4B39-8697-4137458B6937}" type="slidenum">
              <a:rPr lang="en-US" smtClean="0"/>
              <a:t>‹#›</a:t>
            </a:fld>
            <a:endParaRPr lang="en-US"/>
          </a:p>
        </p:txBody>
      </p:sp>
    </p:spTree>
    <p:extLst>
      <p:ext uri="{BB962C8B-B14F-4D97-AF65-F5344CB8AC3E}">
        <p14:creationId xmlns:p14="http://schemas.microsoft.com/office/powerpoint/2010/main" val="368667376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122494-C08B-4310-B56F-F22B0E394E5B}"/>
              </a:ext>
            </a:extLst>
          </p:cNvPr>
          <p:cNvSpPr/>
          <p:nvPr/>
        </p:nvSpPr>
        <p:spPr>
          <a:xfrm>
            <a:off x="525780" y="1291218"/>
            <a:ext cx="11109960" cy="4478149"/>
          </a:xfrm>
          <a:prstGeom prst="rect">
            <a:avLst/>
          </a:prstGeom>
        </p:spPr>
        <p:txBody>
          <a:bodyPr wrap="square">
            <a:spAutoFit/>
          </a:bodyPr>
          <a:lstStyle/>
          <a:p>
            <a:pPr algn="ctr"/>
            <a:r>
              <a:rPr lang="es-ES" sz="5700" b="1" dirty="0">
                <a:solidFill>
                  <a:schemeClr val="bg1"/>
                </a:solidFill>
                <a:latin typeface="Times New Roman" panose="02020603050405020304" pitchFamily="18" charset="0"/>
                <a:cs typeface="Times New Roman" panose="02020603050405020304" pitchFamily="18" charset="0"/>
              </a:rPr>
              <a:t>UN LIDERAZGO INSPIRADOR: GUIANDO A LA IGLESIA HACIA EL CRECIMIENTO Y CUMPLIMIENTO DE LA MISION</a:t>
            </a:r>
            <a:endParaRPr lang="en-US" sz="5700" b="1"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D43B2B1-57D2-46C2-85B1-A52ABE2410BA}"/>
              </a:ext>
            </a:extLst>
          </p:cNvPr>
          <p:cNvSpPr/>
          <p:nvPr/>
        </p:nvSpPr>
        <p:spPr>
          <a:xfrm>
            <a:off x="8317736" y="5816905"/>
            <a:ext cx="2776250" cy="627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2400" b="1" i="1" dirty="0">
                <a:solidFill>
                  <a:schemeClr val="bg1"/>
                </a:solidFill>
                <a:latin typeface="Times New Roman" panose="02020603050405020304" pitchFamily="18" charset="0"/>
                <a:cs typeface="Times New Roman" panose="02020603050405020304" pitchFamily="18" charset="0"/>
              </a:rPr>
              <a:t>Pr. Víctor Pérez</a:t>
            </a:r>
          </a:p>
        </p:txBody>
      </p:sp>
    </p:spTree>
    <p:extLst>
      <p:ext uri="{BB962C8B-B14F-4D97-AF65-F5344CB8AC3E}">
        <p14:creationId xmlns:p14="http://schemas.microsoft.com/office/powerpoint/2010/main" val="206680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AFEFE3-8203-42E5-892F-1B6836E0E8FF}"/>
              </a:ext>
            </a:extLst>
          </p:cNvPr>
          <p:cNvSpPr/>
          <p:nvPr/>
        </p:nvSpPr>
        <p:spPr>
          <a:xfrm>
            <a:off x="557049" y="633568"/>
            <a:ext cx="11109435" cy="4585871"/>
          </a:xfrm>
          <a:prstGeom prst="rect">
            <a:avLst/>
          </a:prstGeom>
        </p:spPr>
        <p:txBody>
          <a:bodyPr wrap="square">
            <a:spAutoFit/>
          </a:bodyPr>
          <a:lstStyle/>
          <a:p>
            <a:pPr lvl="0"/>
            <a:r>
              <a:rPr lang="es-ES" sz="4400" dirty="0">
                <a:solidFill>
                  <a:schemeClr val="bg1"/>
                </a:solidFill>
                <a:latin typeface="Times New Roman" panose="02020603050405020304" pitchFamily="18" charset="0"/>
                <a:cs typeface="Times New Roman" panose="02020603050405020304" pitchFamily="18" charset="0"/>
              </a:rPr>
              <a:t>4. De estima: abarca la autoestima, la posición y el reconocimiento externo. </a:t>
            </a:r>
          </a:p>
          <a:p>
            <a:pPr lvl="0" algn="ctr"/>
            <a:endParaRPr lang="es-ES" sz="4000" dirty="0">
              <a:solidFill>
                <a:prstClr val="black"/>
              </a:solidFill>
              <a:latin typeface="Times New Roman" panose="02020603050405020304" pitchFamily="18" charset="0"/>
              <a:cs typeface="Times New Roman" panose="02020603050405020304" pitchFamily="18" charset="0"/>
            </a:endParaRPr>
          </a:p>
          <a:p>
            <a:pPr lvl="0" algn="ctr"/>
            <a:r>
              <a:rPr lang="es-ES" sz="4000" dirty="0">
                <a:solidFill>
                  <a:prstClr val="black"/>
                </a:solidFill>
                <a:latin typeface="Times New Roman" panose="02020603050405020304" pitchFamily="18" charset="0"/>
                <a:cs typeface="Times New Roman" panose="02020603050405020304" pitchFamily="18" charset="0"/>
              </a:rPr>
              <a:t>Toda persona siente la necesidad de sentirse apreciada, tener prestigio, destacarse dentro de un grupo, sentirse auto valorada y respetada.  </a:t>
            </a:r>
          </a:p>
          <a:p>
            <a:pPr lvl="0"/>
            <a:endParaRPr lang="es-E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199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75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A5E9F-36F8-466C-A0FC-BB6B65040CFE}"/>
              </a:ext>
            </a:extLst>
          </p:cNvPr>
          <p:cNvSpPr/>
          <p:nvPr/>
        </p:nvSpPr>
        <p:spPr>
          <a:xfrm>
            <a:off x="536027" y="1266815"/>
            <a:ext cx="11140965" cy="4154984"/>
          </a:xfrm>
          <a:prstGeom prst="rect">
            <a:avLst/>
          </a:prstGeom>
        </p:spPr>
        <p:txBody>
          <a:bodyPr wrap="square">
            <a:spAutoFit/>
          </a:bodyPr>
          <a:lstStyle/>
          <a:p>
            <a:pPr lvl="0"/>
            <a:r>
              <a:rPr lang="es-ES" sz="4400" dirty="0">
                <a:solidFill>
                  <a:prstClr val="black"/>
                </a:solidFill>
                <a:latin typeface="Times New Roman" panose="02020603050405020304" pitchFamily="18" charset="0"/>
                <a:cs typeface="Times New Roman" panose="02020603050405020304" pitchFamily="18" charset="0"/>
              </a:rPr>
              <a:t>5. De autorrealización: oportunidad de decidir elegir el progreso o una elección regresiva. </a:t>
            </a:r>
          </a:p>
          <a:p>
            <a:pPr lvl="0"/>
            <a:endParaRPr lang="es-ES" sz="4400" dirty="0">
              <a:solidFill>
                <a:prstClr val="black"/>
              </a:solidFill>
              <a:latin typeface="Times New Roman" panose="02020603050405020304" pitchFamily="18" charset="0"/>
              <a:cs typeface="Times New Roman" panose="02020603050405020304" pitchFamily="18" charset="0"/>
            </a:endParaRPr>
          </a:p>
          <a:p>
            <a:pPr lvl="0" algn="ctr"/>
            <a:r>
              <a:rPr lang="es-ES" sz="4400" dirty="0">
                <a:solidFill>
                  <a:prstClr val="black"/>
                </a:solidFill>
                <a:latin typeface="Times New Roman" panose="02020603050405020304" pitchFamily="18" charset="0"/>
                <a:cs typeface="Times New Roman" panose="02020603050405020304" pitchFamily="18" charset="0"/>
              </a:rPr>
              <a:t>Cuando alguna de estas necesidades no se satisface, no hay motivación. Se convertirá en la jerarquía que motive a una persona a actuar. </a:t>
            </a:r>
          </a:p>
        </p:txBody>
      </p:sp>
    </p:spTree>
    <p:extLst>
      <p:ext uri="{BB962C8B-B14F-4D97-AF65-F5344CB8AC3E}">
        <p14:creationId xmlns:p14="http://schemas.microsoft.com/office/powerpoint/2010/main" val="150290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53F819-B933-4F59-B3BC-5C8FF6B58BF8}"/>
              </a:ext>
            </a:extLst>
          </p:cNvPr>
          <p:cNvSpPr/>
          <p:nvPr/>
        </p:nvSpPr>
        <p:spPr>
          <a:xfrm>
            <a:off x="902969" y="1237476"/>
            <a:ext cx="10435591" cy="4401205"/>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Broda (2001) dice que la iglesia administra el plan de Dios para la humanidad, por lo tanto, debe organizarse para que pueda llevar adelante la misión que le fue encomendada por Dios.  Asimismo, White (2004) señala que la iglesia se organizó con propósitos misioneros, y Dios desea verla llevando el mensaje a todas las personas. </a:t>
            </a:r>
          </a:p>
        </p:txBody>
      </p:sp>
    </p:spTree>
    <p:extLst>
      <p:ext uri="{BB962C8B-B14F-4D97-AF65-F5344CB8AC3E}">
        <p14:creationId xmlns:p14="http://schemas.microsoft.com/office/powerpoint/2010/main" val="3738823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971FC8-7503-461F-BBEC-3B38C5641951}"/>
              </a:ext>
            </a:extLst>
          </p:cNvPr>
          <p:cNvSpPr/>
          <p:nvPr/>
        </p:nvSpPr>
        <p:spPr>
          <a:xfrm>
            <a:off x="822960" y="1028343"/>
            <a:ext cx="10561320" cy="5016758"/>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Broda (2001) menciona que la iglesia es una institución de dimensión espiritual, al mismo tiempo debe ser vista como una empresa administrable, ya que está conformada por algunos ingredientes que conforman una empresa que son: bienes materiales, o elemento pasivo; hombres, o elemento activo, y sistemas o normas de conducta, o reglamentos operativos. </a:t>
            </a:r>
          </a:p>
        </p:txBody>
      </p:sp>
    </p:spTree>
    <p:extLst>
      <p:ext uri="{BB962C8B-B14F-4D97-AF65-F5344CB8AC3E}">
        <p14:creationId xmlns:p14="http://schemas.microsoft.com/office/powerpoint/2010/main" val="287367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EB35E-6EF9-4F49-BA22-B31FE2FDDA49}"/>
              </a:ext>
            </a:extLst>
          </p:cNvPr>
          <p:cNvSpPr/>
          <p:nvPr/>
        </p:nvSpPr>
        <p:spPr>
          <a:xfrm>
            <a:off x="388620" y="567750"/>
            <a:ext cx="11590020" cy="5632311"/>
          </a:xfrm>
          <a:prstGeom prst="rect">
            <a:avLst/>
          </a:prstGeom>
        </p:spPr>
        <p:txBody>
          <a:bodyPr wrap="square">
            <a:spAutoFit/>
          </a:bodyPr>
          <a:lstStyle/>
          <a:p>
            <a:pPr algn="ctr"/>
            <a:r>
              <a:rPr lang="es-ES" sz="4000" dirty="0">
                <a:solidFill>
                  <a:schemeClr val="bg1"/>
                </a:solidFill>
              </a:rPr>
              <a:t>Siendo que uno de los principios fundamentales que caracterizan a las instituciones, empresas u organizaciones que están experimentando un crecimiento acelerado y sostenido en esta era postmoderna es la planificación estratégica, se espera que los lideres de la iglesia sean guiados por la visión que proveerían el poseer un plan de acción estratégico. </a:t>
            </a:r>
            <a:endParaRPr lang="en-US" sz="4000" dirty="0">
              <a:solidFill>
                <a:schemeClr val="bg1"/>
              </a:solidFill>
            </a:endParaRPr>
          </a:p>
        </p:txBody>
      </p:sp>
    </p:spTree>
    <p:extLst>
      <p:ext uri="{BB962C8B-B14F-4D97-AF65-F5344CB8AC3E}">
        <p14:creationId xmlns:p14="http://schemas.microsoft.com/office/powerpoint/2010/main" val="175110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FB27F-675A-4648-AB5D-8D7B494AEDC1}"/>
              </a:ext>
            </a:extLst>
          </p:cNvPr>
          <p:cNvSpPr/>
          <p:nvPr/>
        </p:nvSpPr>
        <p:spPr>
          <a:xfrm>
            <a:off x="434340" y="717679"/>
            <a:ext cx="11189970" cy="7294305"/>
          </a:xfrm>
          <a:prstGeom prst="rect">
            <a:avLst/>
          </a:prstGeom>
        </p:spPr>
        <p:txBody>
          <a:bodyPr wrap="square">
            <a:spAutoFit/>
          </a:bodyPr>
          <a:lstStyle/>
          <a:p>
            <a:r>
              <a:rPr lang="es-ES" sz="3600" dirty="0">
                <a:solidFill>
                  <a:schemeClr val="bg1"/>
                </a:solidFill>
              </a:rPr>
              <a:t>Los investigadores dicen que se necesita una fuerza laboral altamente comprometida para lograr el éxito en el cumplimiento de los objetivos de la organización Dunn (2014). La misión, la visión y los objetivos de una organización son fundamentales para el desempeño organizacional. Cuando la misión, la visión y los objetivos se comparten en cada peldaño en la escala organizativa y una fuerza laboral comprometida adopta estos principios rectores, se establece la alineación organizativa. La alineación organizacional brinda la posibilidad de </a:t>
            </a:r>
            <a:r>
              <a:rPr lang="es-ES" sz="3600" dirty="0" err="1">
                <a:solidFill>
                  <a:schemeClr val="bg1"/>
                </a:solidFill>
              </a:rPr>
              <a:t>opti-mizar</a:t>
            </a:r>
            <a:r>
              <a:rPr lang="es-ES" sz="3600" dirty="0">
                <a:solidFill>
                  <a:schemeClr val="bg1"/>
                </a:solidFill>
              </a:rPr>
              <a:t> el desempeño organizacional.</a:t>
            </a:r>
            <a:endParaRPr lang="en-US" sz="3600" dirty="0">
              <a:solidFill>
                <a:schemeClr val="bg1"/>
              </a:solidFill>
            </a:endParaRPr>
          </a:p>
        </p:txBody>
      </p:sp>
    </p:spTree>
    <p:extLst>
      <p:ext uri="{BB962C8B-B14F-4D97-AF65-F5344CB8AC3E}">
        <p14:creationId xmlns:p14="http://schemas.microsoft.com/office/powerpoint/2010/main" val="130527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EE2298-1583-4075-820F-A8F31AD223F7}"/>
              </a:ext>
            </a:extLst>
          </p:cNvPr>
          <p:cNvSpPr/>
          <p:nvPr/>
        </p:nvSpPr>
        <p:spPr>
          <a:xfrm>
            <a:off x="731520" y="1193006"/>
            <a:ext cx="10732770" cy="4401205"/>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Es por eso, que para </a:t>
            </a:r>
            <a:r>
              <a:rPr lang="es-ES" sz="4000" dirty="0" err="1">
                <a:solidFill>
                  <a:schemeClr val="bg1"/>
                </a:solidFill>
                <a:latin typeface="Times New Roman" panose="02020603050405020304" pitchFamily="18" charset="0"/>
                <a:cs typeface="Times New Roman" panose="02020603050405020304" pitchFamily="18" charset="0"/>
              </a:rPr>
              <a:t>DuDell</a:t>
            </a:r>
            <a:r>
              <a:rPr lang="es-ES" sz="4000" dirty="0">
                <a:solidFill>
                  <a:schemeClr val="bg1"/>
                </a:solidFill>
                <a:latin typeface="Times New Roman" panose="02020603050405020304" pitchFamily="18" charset="0"/>
                <a:cs typeface="Times New Roman" panose="02020603050405020304" pitchFamily="18" charset="0"/>
              </a:rPr>
              <a:t> (2013), ser un buen líder hoy no se trata de cuán obsesivamente puedes controlar, sino de lo mucho que puedes empoderar, y para lograr esa inspiración y empoderamiento nada como una planificación estratégica con-</a:t>
            </a:r>
            <a:r>
              <a:rPr lang="es-ES" sz="4000" dirty="0" err="1">
                <a:solidFill>
                  <a:schemeClr val="bg1"/>
                </a:solidFill>
                <a:latin typeface="Times New Roman" panose="02020603050405020304" pitchFamily="18" charset="0"/>
                <a:cs typeface="Times New Roman" panose="02020603050405020304" pitchFamily="18" charset="0"/>
              </a:rPr>
              <a:t>sensuada</a:t>
            </a:r>
            <a:r>
              <a:rPr lang="es-ES" sz="4000" dirty="0">
                <a:solidFill>
                  <a:schemeClr val="bg1"/>
                </a:solidFill>
                <a:latin typeface="Times New Roman" panose="02020603050405020304" pitchFamily="18" charset="0"/>
                <a:cs typeface="Times New Roman" panose="02020603050405020304" pitchFamily="18" charset="0"/>
              </a:rPr>
              <a:t> que le permita a la iglesia definir su futuro. </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46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5D467-BFF2-4FC0-A377-281A39BF905D}"/>
              </a:ext>
            </a:extLst>
          </p:cNvPr>
          <p:cNvSpPr/>
          <p:nvPr/>
        </p:nvSpPr>
        <p:spPr>
          <a:xfrm>
            <a:off x="275421" y="685805"/>
            <a:ext cx="11721947" cy="5509200"/>
          </a:xfrm>
          <a:prstGeom prst="rect">
            <a:avLst/>
          </a:prstGeom>
        </p:spPr>
        <p:txBody>
          <a:bodyPr wrap="square">
            <a:spAutoFit/>
          </a:bodyPr>
          <a:lstStyle/>
          <a:p>
            <a:pPr algn="ctr"/>
            <a:r>
              <a:rPr lang="es-ES" sz="3200" dirty="0">
                <a:solidFill>
                  <a:schemeClr val="bg1"/>
                </a:solidFill>
                <a:latin typeface="Times New Roman" panose="02020603050405020304" pitchFamily="18" charset="0"/>
                <a:cs typeface="Times New Roman" panose="02020603050405020304" pitchFamily="18" charset="0"/>
              </a:rPr>
              <a:t>La Biblia presenta el modelo Divino de orden, planificación y la objetividad detrás de cada acción. </a:t>
            </a:r>
          </a:p>
          <a:p>
            <a:pPr marL="285750" indent="-285750">
              <a:buFont typeface="Wingdings" panose="05000000000000000000" pitchFamily="2" charset="2"/>
              <a:buChar char="Ø"/>
            </a:pPr>
            <a:r>
              <a:rPr lang="es-ES" sz="3200" dirty="0">
                <a:solidFill>
                  <a:schemeClr val="bg1"/>
                </a:solidFill>
                <a:latin typeface="Times New Roman" panose="02020603050405020304" pitchFamily="18" charset="0"/>
                <a:cs typeface="Times New Roman" panose="02020603050405020304" pitchFamily="18" charset="0"/>
              </a:rPr>
              <a:t>La narrativa de la creación (Gen.: 1).</a:t>
            </a:r>
          </a:p>
          <a:p>
            <a:pPr marL="285750" indent="-285750">
              <a:buFont typeface="Wingdings" panose="05000000000000000000" pitchFamily="2" charset="2"/>
              <a:buChar char="Ø"/>
            </a:pPr>
            <a:r>
              <a:rPr lang="es-ES" sz="3200" dirty="0">
                <a:solidFill>
                  <a:schemeClr val="bg1"/>
                </a:solidFill>
                <a:latin typeface="Times New Roman" panose="02020603050405020304" pitchFamily="18" charset="0"/>
                <a:cs typeface="Times New Roman" panose="02020603050405020304" pitchFamily="18" charset="0"/>
              </a:rPr>
              <a:t>El plan de salvación (Gen. 3:15; </a:t>
            </a:r>
            <a:r>
              <a:rPr lang="es-ES" sz="3200" dirty="0" err="1">
                <a:solidFill>
                  <a:schemeClr val="bg1"/>
                </a:solidFill>
                <a:latin typeface="Times New Roman" panose="02020603050405020304" pitchFamily="18" charset="0"/>
                <a:cs typeface="Times New Roman" panose="02020603050405020304" pitchFamily="18" charset="0"/>
              </a:rPr>
              <a:t>Apoc</a:t>
            </a:r>
            <a:r>
              <a:rPr lang="es-ES" sz="3200" dirty="0">
                <a:solidFill>
                  <a:schemeClr val="bg1"/>
                </a:solidFill>
                <a:latin typeface="Times New Roman" panose="02020603050405020304" pitchFamily="18" charset="0"/>
                <a:cs typeface="Times New Roman" panose="02020603050405020304" pitchFamily="18" charset="0"/>
              </a:rPr>
              <a:t>. 13:8; Efe. 1:3-5; 1 </a:t>
            </a:r>
            <a:r>
              <a:rPr lang="es-ES" sz="3200" dirty="0" err="1">
                <a:solidFill>
                  <a:schemeClr val="bg1"/>
                </a:solidFill>
                <a:latin typeface="Times New Roman" panose="02020603050405020304" pitchFamily="18" charset="0"/>
                <a:cs typeface="Times New Roman" panose="02020603050405020304" pitchFamily="18" charset="0"/>
              </a:rPr>
              <a:t>Ped</a:t>
            </a:r>
            <a:r>
              <a:rPr lang="es-ES" sz="3200" dirty="0">
                <a:solidFill>
                  <a:schemeClr val="bg1"/>
                </a:solidFill>
                <a:latin typeface="Times New Roman" panose="02020603050405020304" pitchFamily="18" charset="0"/>
                <a:cs typeface="Times New Roman" panose="02020603050405020304" pitchFamily="18" charset="0"/>
              </a:rPr>
              <a:t>. 1:20).</a:t>
            </a:r>
          </a:p>
          <a:p>
            <a:pPr marL="285750" indent="-285750">
              <a:buFont typeface="Wingdings" panose="05000000000000000000" pitchFamily="2" charset="2"/>
              <a:buChar char="Ø"/>
            </a:pPr>
            <a:r>
              <a:rPr lang="es-ES" sz="3200" dirty="0">
                <a:solidFill>
                  <a:schemeClr val="bg1"/>
                </a:solidFill>
                <a:latin typeface="Times New Roman" panose="02020603050405020304" pitchFamily="18" charset="0"/>
                <a:cs typeface="Times New Roman" panose="02020603050405020304" pitchFamily="18" charset="0"/>
              </a:rPr>
              <a:t>La construcción del arca y el diluvio (Gen.: 7).</a:t>
            </a:r>
          </a:p>
          <a:p>
            <a:pPr marL="285750" indent="-285750">
              <a:buFont typeface="Wingdings" panose="05000000000000000000" pitchFamily="2" charset="2"/>
              <a:buChar char="Ø"/>
            </a:pPr>
            <a:r>
              <a:rPr lang="es-ES" sz="3200" dirty="0">
                <a:solidFill>
                  <a:schemeClr val="bg1"/>
                </a:solidFill>
                <a:latin typeface="Times New Roman" panose="02020603050405020304" pitchFamily="18" charset="0"/>
                <a:cs typeface="Times New Roman" panose="02020603050405020304" pitchFamily="18" charset="0"/>
              </a:rPr>
              <a:t>El establecimiento de la nación de Israel, el sistema litúrgico del santuario, todo responde a una planeación estratégica. </a:t>
            </a:r>
          </a:p>
          <a:p>
            <a:pPr algn="ctr"/>
            <a:r>
              <a:rPr lang="es-ES" sz="3200" dirty="0">
                <a:solidFill>
                  <a:schemeClr val="bg1"/>
                </a:solidFill>
                <a:latin typeface="Times New Roman" panose="02020603050405020304" pitchFamily="18" charset="0"/>
                <a:cs typeface="Times New Roman" panose="02020603050405020304" pitchFamily="18" charset="0"/>
              </a:rPr>
              <a:t>Desde el Edén perdido, hasta el Edén restaurado, Dios ha estado trabajando con una planeación que responde a un cuándo, a un quién, a un por qué y a un para qué.</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323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934718-E9EC-4608-B095-627207508C0A}"/>
              </a:ext>
            </a:extLst>
          </p:cNvPr>
          <p:cNvSpPr/>
          <p:nvPr/>
        </p:nvSpPr>
        <p:spPr>
          <a:xfrm>
            <a:off x="582931" y="1661636"/>
            <a:ext cx="10984230" cy="3785652"/>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La mujer de Proverbios 31 es un ejemplo de alguien cuya planificación es clave para crecer y alcanzar metas en la vida. La Biblia dice que trabajó duro, que gastó sabia-mente, y que planificó para el futuro. Asimismo, White (1928) menciona que: “El </a:t>
            </a:r>
            <a:r>
              <a:rPr lang="es-ES" sz="4000" dirty="0" err="1">
                <a:solidFill>
                  <a:schemeClr val="bg1"/>
                </a:solidFill>
                <a:latin typeface="Times New Roman" panose="02020603050405020304" pitchFamily="18" charset="0"/>
                <a:cs typeface="Times New Roman" panose="02020603050405020304" pitchFamily="18" charset="0"/>
              </a:rPr>
              <a:t>or</a:t>
            </a:r>
            <a:r>
              <a:rPr lang="es-ES" sz="4000" dirty="0">
                <a:solidFill>
                  <a:schemeClr val="bg1"/>
                </a:solidFill>
                <a:latin typeface="Times New Roman" panose="02020603050405020304" pitchFamily="18" charset="0"/>
                <a:cs typeface="Times New Roman" panose="02020603050405020304" pitchFamily="18" charset="0"/>
              </a:rPr>
              <a:t>-den es la primera ley del cielo” </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35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262F3C-4B28-439D-A1DE-F7DD8AF9E091}"/>
              </a:ext>
            </a:extLst>
          </p:cNvPr>
          <p:cNvSpPr/>
          <p:nvPr/>
        </p:nvSpPr>
        <p:spPr>
          <a:xfrm>
            <a:off x="378373" y="586916"/>
            <a:ext cx="11424744" cy="5786199"/>
          </a:xfrm>
          <a:prstGeom prst="rect">
            <a:avLst/>
          </a:prstGeom>
        </p:spPr>
        <p:txBody>
          <a:bodyPr wrap="square">
            <a:spAutoFit/>
          </a:bodyPr>
          <a:lstStyle/>
          <a:p>
            <a:pPr algn="ctr"/>
            <a:r>
              <a:rPr lang="es-ES" sz="3700" dirty="0">
                <a:solidFill>
                  <a:schemeClr val="bg1"/>
                </a:solidFill>
                <a:latin typeface="Times New Roman" panose="02020603050405020304" pitchFamily="18" charset="0"/>
                <a:cs typeface="Times New Roman" panose="02020603050405020304" pitchFamily="18" charset="0"/>
              </a:rPr>
              <a:t>Hechos 2:42-47 se describe las cinco facetas de crecimiento en la iglesia de Jerusalén. </a:t>
            </a:r>
          </a:p>
          <a:p>
            <a:pPr algn="ctr"/>
            <a:r>
              <a:rPr lang="es-ES" sz="3700" dirty="0">
                <a:solidFill>
                  <a:schemeClr val="bg1"/>
                </a:solidFill>
                <a:latin typeface="Times New Roman" panose="02020603050405020304" pitchFamily="18" charset="0"/>
                <a:cs typeface="Times New Roman" panose="02020603050405020304" pitchFamily="18" charset="0"/>
              </a:rPr>
              <a:t>Los primeros cristianos:</a:t>
            </a:r>
          </a:p>
          <a:p>
            <a:pPr marL="2743200" indent="-571500">
              <a:buFont typeface="Wingdings" panose="05000000000000000000" pitchFamily="2" charset="2"/>
              <a:buChar char="Ø"/>
            </a:pPr>
            <a:r>
              <a:rPr lang="es-ES" sz="3700" dirty="0">
                <a:solidFill>
                  <a:schemeClr val="bg1"/>
                </a:solidFill>
                <a:latin typeface="Times New Roman" panose="02020603050405020304" pitchFamily="18" charset="0"/>
                <a:cs typeface="Times New Roman" panose="02020603050405020304" pitchFamily="18" charset="0"/>
              </a:rPr>
              <a:t>Tenían comunión </a:t>
            </a:r>
          </a:p>
          <a:p>
            <a:pPr marL="2743200" indent="-571500">
              <a:buFont typeface="Wingdings" panose="05000000000000000000" pitchFamily="2" charset="2"/>
              <a:buChar char="Ø"/>
            </a:pPr>
            <a:r>
              <a:rPr lang="es-ES" sz="3700" dirty="0">
                <a:solidFill>
                  <a:schemeClr val="bg1"/>
                </a:solidFill>
                <a:latin typeface="Times New Roman" panose="02020603050405020304" pitchFamily="18" charset="0"/>
                <a:cs typeface="Times New Roman" panose="02020603050405020304" pitchFamily="18" charset="0"/>
              </a:rPr>
              <a:t>Se edificaban los unos a los otros.</a:t>
            </a:r>
          </a:p>
          <a:p>
            <a:pPr marL="2743200" indent="-571500">
              <a:buFont typeface="Wingdings" panose="05000000000000000000" pitchFamily="2" charset="2"/>
              <a:buChar char="Ø"/>
            </a:pPr>
            <a:r>
              <a:rPr lang="es-ES" sz="3700" dirty="0">
                <a:solidFill>
                  <a:schemeClr val="bg1"/>
                </a:solidFill>
                <a:latin typeface="Times New Roman" panose="02020603050405020304" pitchFamily="18" charset="0"/>
                <a:cs typeface="Times New Roman" panose="02020603050405020304" pitchFamily="18" charset="0"/>
              </a:rPr>
              <a:t>Adoraban</a:t>
            </a:r>
          </a:p>
          <a:p>
            <a:pPr marL="2743200" indent="-571500">
              <a:buFont typeface="Wingdings" panose="05000000000000000000" pitchFamily="2" charset="2"/>
              <a:buChar char="Ø"/>
            </a:pPr>
            <a:r>
              <a:rPr lang="es-ES" sz="3700" dirty="0">
                <a:solidFill>
                  <a:schemeClr val="bg1"/>
                </a:solidFill>
                <a:latin typeface="Times New Roman" panose="02020603050405020304" pitchFamily="18" charset="0"/>
                <a:cs typeface="Times New Roman" panose="02020603050405020304" pitchFamily="18" charset="0"/>
              </a:rPr>
              <a:t>Ministraban </a:t>
            </a:r>
          </a:p>
          <a:p>
            <a:pPr marL="2743200" indent="-571500">
              <a:buFont typeface="Wingdings" panose="05000000000000000000" pitchFamily="2" charset="2"/>
              <a:buChar char="Ø"/>
            </a:pPr>
            <a:r>
              <a:rPr lang="es-ES" sz="3700" dirty="0">
                <a:solidFill>
                  <a:schemeClr val="bg1"/>
                </a:solidFill>
                <a:latin typeface="Times New Roman" panose="02020603050405020304" pitchFamily="18" charset="0"/>
                <a:cs typeface="Times New Roman" panose="02020603050405020304" pitchFamily="18" charset="0"/>
              </a:rPr>
              <a:t>Evangelizaban </a:t>
            </a:r>
          </a:p>
          <a:p>
            <a:pPr algn="ctr"/>
            <a:r>
              <a:rPr lang="es-ES" sz="3700" dirty="0">
                <a:solidFill>
                  <a:schemeClr val="bg1"/>
                </a:solidFill>
                <a:latin typeface="Times New Roman" panose="02020603050405020304" pitchFamily="18" charset="0"/>
                <a:cs typeface="Times New Roman" panose="02020603050405020304" pitchFamily="18" charset="0"/>
              </a:rPr>
              <a:t>“El Señor añadía cada día a la iglesia los que </a:t>
            </a:r>
          </a:p>
          <a:p>
            <a:pPr algn="ctr"/>
            <a:r>
              <a:rPr lang="es-ES" sz="3700" dirty="0">
                <a:solidFill>
                  <a:schemeClr val="bg1"/>
                </a:solidFill>
                <a:latin typeface="Times New Roman" panose="02020603050405020304" pitchFamily="18" charset="0"/>
                <a:cs typeface="Times New Roman" panose="02020603050405020304" pitchFamily="18" charset="0"/>
              </a:rPr>
              <a:t>habían de ser salvos". 47</a:t>
            </a:r>
          </a:p>
        </p:txBody>
      </p:sp>
    </p:spTree>
    <p:extLst>
      <p:ext uri="{BB962C8B-B14F-4D97-AF65-F5344CB8AC3E}">
        <p14:creationId xmlns:p14="http://schemas.microsoft.com/office/powerpoint/2010/main" val="227091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B5C5C-3810-4227-BE5F-1F581A60A6D9}"/>
              </a:ext>
            </a:extLst>
          </p:cNvPr>
          <p:cNvSpPr/>
          <p:nvPr/>
        </p:nvSpPr>
        <p:spPr>
          <a:xfrm>
            <a:off x="480060" y="984588"/>
            <a:ext cx="11189970" cy="5016758"/>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Jesús utilizo la figura del constructor y el comandante militar (Lucas 14:28-33) para resaltar la necesidad de trabajar de manera planificada. De la misma forma, el crecimiento de la iglesia en gran medida responde a un buen plan de acción. ¡Qué obra maestra de planificación estratégica! Proverbios 20: 18 que dice: "Los pensamientos con el consejo se ordenan; y con dirección sabia se hace la guerra. </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82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AE367B-EC69-4030-A050-1AE515D29DAF}"/>
              </a:ext>
            </a:extLst>
          </p:cNvPr>
          <p:cNvSpPr/>
          <p:nvPr/>
        </p:nvSpPr>
        <p:spPr>
          <a:xfrm>
            <a:off x="365760" y="777508"/>
            <a:ext cx="11510010" cy="5632311"/>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White (1954) da a entender que la sabia y detallada planificación de Nehemías fue un elemento tan importante como sus oraciones para la reconstrucción de los muros de Jerusalén. El procedió con prudencia y previsión a hacer los arreglos necesarios para asegurar el éxito. No descuidó precaución, la consideración cuidadosa y los planes bien madurados son necesarios hoy como en el tiempo en que fueron reedificados los muros de Jerusalén. </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281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78C88C-E8B7-4177-8A1F-E2205493A28F}"/>
              </a:ext>
            </a:extLst>
          </p:cNvPr>
          <p:cNvSpPr/>
          <p:nvPr/>
        </p:nvSpPr>
        <p:spPr>
          <a:xfrm>
            <a:off x="411480" y="729109"/>
            <a:ext cx="11121390" cy="5016758"/>
          </a:xfrm>
          <a:prstGeom prst="rect">
            <a:avLst/>
          </a:prstGeom>
        </p:spPr>
        <p:txBody>
          <a:bodyPr wrap="square">
            <a:spAutoFit/>
          </a:bodyPr>
          <a:lstStyle/>
          <a:p>
            <a:pPr algn="ctr"/>
            <a:r>
              <a:rPr lang="es-ES" sz="3200" dirty="0">
                <a:solidFill>
                  <a:schemeClr val="bg1"/>
                </a:solidFill>
                <a:latin typeface="Times New Roman" panose="02020603050405020304" pitchFamily="18" charset="0"/>
                <a:cs typeface="Times New Roman" panose="02020603050405020304" pitchFamily="18" charset="0"/>
              </a:rPr>
              <a:t>White (1957) dice:</a:t>
            </a:r>
          </a:p>
          <a:p>
            <a:pPr algn="ctr"/>
            <a:r>
              <a:rPr lang="es-ES" sz="3200" dirty="0">
                <a:solidFill>
                  <a:schemeClr val="bg1"/>
                </a:solidFill>
                <a:latin typeface="Times New Roman" panose="02020603050405020304" pitchFamily="18" charset="0"/>
                <a:cs typeface="Times New Roman" panose="02020603050405020304" pitchFamily="18" charset="0"/>
              </a:rPr>
              <a:t>“Cuanto más de cerca imitemos la armonía y el orden de la hueste angelical, más éxito tendrán los esfuerzos de estos agentes celestiales en nuestro favor. Los que tienen la unción de lo alto estimularán el orden, la disciplina y la unidad de acción y entonces los ángeles de Dios podrán cooperar con ellos. Pero nunca, nunca estos mensajeros celestiales respaldarán la irregularidad, la desorganización y el desorden. Dios desea que su obra se lleve adelante con perfección y exactitud, a fin de sellarla con su aprobación.” p. 79 </a:t>
            </a:r>
          </a:p>
        </p:txBody>
      </p:sp>
    </p:spTree>
    <p:extLst>
      <p:ext uri="{BB962C8B-B14F-4D97-AF65-F5344CB8AC3E}">
        <p14:creationId xmlns:p14="http://schemas.microsoft.com/office/powerpoint/2010/main" val="137368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956808-18FC-457D-820E-4585DC0302BB}"/>
              </a:ext>
            </a:extLst>
          </p:cNvPr>
          <p:cNvSpPr/>
          <p:nvPr/>
        </p:nvSpPr>
        <p:spPr>
          <a:xfrm>
            <a:off x="457200" y="1397407"/>
            <a:ext cx="11098530" cy="4401205"/>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A través de las parábolas, la de la semilla de mostaza, la levadura y otras más (Mateo 13:31-33;), el Nuevo Testamento presenta que Dios espera que su iglesia crezca y se expanda de manera continua. White (1970) menciona que: “Cuando hay vida en una iglesia, ésta se manifiesta en aumento y crecimiento”. p. 40</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52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6018BB-F5A0-4F85-A455-6C1EF08BEA47}"/>
              </a:ext>
            </a:extLst>
          </p:cNvPr>
          <p:cNvSpPr/>
          <p:nvPr/>
        </p:nvSpPr>
        <p:spPr>
          <a:xfrm>
            <a:off x="662940" y="1140589"/>
            <a:ext cx="11018520" cy="4401205"/>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Dios es glorificado cuando los creyentes crecen y son fructíferos, “en esto es glorificado mi Padre, en que llevéis mucho fruto, y seáis así mis discípulos” (Juan 15:8). Marcos 11:12-14 señala que Jesús maldijo a la higuera estéril, y en la </a:t>
            </a:r>
            <a:r>
              <a:rPr lang="es-ES" sz="4000" dirty="0" err="1">
                <a:solidFill>
                  <a:schemeClr val="bg1"/>
                </a:solidFill>
                <a:latin typeface="Times New Roman" panose="02020603050405020304" pitchFamily="18" charset="0"/>
                <a:cs typeface="Times New Roman" panose="02020603050405020304" pitchFamily="18" charset="0"/>
              </a:rPr>
              <a:t>parábo</a:t>
            </a:r>
            <a:r>
              <a:rPr lang="es-ES" sz="4000" dirty="0">
                <a:solidFill>
                  <a:schemeClr val="bg1"/>
                </a:solidFill>
                <a:latin typeface="Times New Roman" panose="02020603050405020304" pitchFamily="18" charset="0"/>
                <a:cs typeface="Times New Roman" panose="02020603050405020304" pitchFamily="18" charset="0"/>
              </a:rPr>
              <a:t>-la de la higuera estéril presenta el desagrado de Dios cuando su iglesia no está dando frutos Lucas 13:6-9. </a:t>
            </a:r>
          </a:p>
        </p:txBody>
      </p:sp>
    </p:spTree>
    <p:extLst>
      <p:ext uri="{BB962C8B-B14F-4D97-AF65-F5344CB8AC3E}">
        <p14:creationId xmlns:p14="http://schemas.microsoft.com/office/powerpoint/2010/main" val="1464615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7EE162-EF49-4AAE-9488-D9A8994C62AD}"/>
              </a:ext>
            </a:extLst>
          </p:cNvPr>
          <p:cNvSpPr/>
          <p:nvPr/>
        </p:nvSpPr>
        <p:spPr>
          <a:xfrm>
            <a:off x="693686" y="1475371"/>
            <a:ext cx="10920248" cy="3477875"/>
          </a:xfrm>
          <a:prstGeom prst="rect">
            <a:avLst/>
          </a:prstGeom>
        </p:spPr>
        <p:txBody>
          <a:bodyPr wrap="square">
            <a:spAutoFit/>
          </a:bodyPr>
          <a:lstStyle/>
          <a:p>
            <a:pPr lvl="0" algn="ctr"/>
            <a:r>
              <a:rPr lang="es-ES" sz="4400" dirty="0">
                <a:solidFill>
                  <a:prstClr val="black"/>
                </a:solidFill>
                <a:latin typeface="Times New Roman" panose="02020603050405020304" pitchFamily="18" charset="0"/>
                <a:cs typeface="Times New Roman" panose="02020603050405020304" pitchFamily="18" charset="0"/>
              </a:rPr>
              <a:t>El crecimiento de la iglesia es el resultado de: </a:t>
            </a:r>
          </a:p>
          <a:p>
            <a:pPr marL="914400" lvl="0" indent="-571500">
              <a:buFont typeface="Wingdings" panose="05000000000000000000" pitchFamily="2" charset="2"/>
              <a:buChar char="Ø"/>
            </a:pPr>
            <a:r>
              <a:rPr lang="es-ES" sz="4400" dirty="0">
                <a:solidFill>
                  <a:prstClr val="black"/>
                </a:solidFill>
                <a:latin typeface="Times New Roman" panose="02020603050405020304" pitchFamily="18" charset="0"/>
                <a:cs typeface="Times New Roman" panose="02020603050405020304" pitchFamily="18" charset="0"/>
              </a:rPr>
              <a:t>La comunión con Jesús (Juan 15).</a:t>
            </a:r>
          </a:p>
          <a:p>
            <a:pPr marL="914400" lvl="0" indent="-571500">
              <a:buFont typeface="Wingdings" panose="05000000000000000000" pitchFamily="2" charset="2"/>
              <a:buChar char="Ø"/>
            </a:pPr>
            <a:r>
              <a:rPr lang="es-ES" sz="4400" dirty="0">
                <a:solidFill>
                  <a:prstClr val="black"/>
                </a:solidFill>
                <a:latin typeface="Times New Roman" panose="02020603050405020304" pitchFamily="18" charset="0"/>
                <a:cs typeface="Times New Roman" panose="02020603050405020304" pitchFamily="18" charset="0"/>
              </a:rPr>
              <a:t>El poder capacitador del Espíritu Santo como lo menciona </a:t>
            </a:r>
            <a:r>
              <a:rPr lang="es-ES" sz="4400" dirty="0" err="1">
                <a:solidFill>
                  <a:prstClr val="black"/>
                </a:solidFill>
                <a:latin typeface="Times New Roman" panose="02020603050405020304" pitchFamily="18" charset="0"/>
                <a:cs typeface="Times New Roman" panose="02020603050405020304" pitchFamily="18" charset="0"/>
              </a:rPr>
              <a:t>Hech</a:t>
            </a:r>
            <a:r>
              <a:rPr lang="es-ES" sz="4400" dirty="0">
                <a:solidFill>
                  <a:prstClr val="black"/>
                </a:solidFill>
                <a:latin typeface="Times New Roman" panose="02020603050405020304" pitchFamily="18" charset="0"/>
                <a:cs typeface="Times New Roman" panose="02020603050405020304" pitchFamily="18" charset="0"/>
              </a:rPr>
              <a:t>. 1:8 y </a:t>
            </a:r>
            <a:r>
              <a:rPr lang="es-ES" sz="4400" dirty="0" err="1">
                <a:solidFill>
                  <a:prstClr val="black"/>
                </a:solidFill>
                <a:latin typeface="Times New Roman" panose="02020603050405020304" pitchFamily="18" charset="0"/>
                <a:cs typeface="Times New Roman" panose="02020603050405020304" pitchFamily="18" charset="0"/>
              </a:rPr>
              <a:t>Hech</a:t>
            </a:r>
            <a:r>
              <a:rPr lang="es-ES" sz="4400" dirty="0">
                <a:solidFill>
                  <a:prstClr val="black"/>
                </a:solidFill>
                <a:latin typeface="Times New Roman" panose="02020603050405020304" pitchFamily="18" charset="0"/>
                <a:cs typeface="Times New Roman" panose="02020603050405020304" pitchFamily="18" charset="0"/>
              </a:rPr>
              <a:t>. 16:5.</a:t>
            </a:r>
          </a:p>
          <a:p>
            <a:pPr marL="914400" lvl="0" indent="-571500">
              <a:buFont typeface="Wingdings" panose="05000000000000000000" pitchFamily="2" charset="2"/>
              <a:buChar char="Ø"/>
            </a:pPr>
            <a:r>
              <a:rPr lang="es-ES" sz="4400" dirty="0">
                <a:solidFill>
                  <a:prstClr val="black"/>
                </a:solidFill>
                <a:latin typeface="Times New Roman" panose="02020603050405020304" pitchFamily="18" charset="0"/>
                <a:cs typeface="Times New Roman" panose="02020603050405020304" pitchFamily="18" charset="0"/>
              </a:rPr>
              <a:t>Un plan de acción. </a:t>
            </a:r>
          </a:p>
        </p:txBody>
      </p:sp>
    </p:spTree>
    <p:extLst>
      <p:ext uri="{BB962C8B-B14F-4D97-AF65-F5344CB8AC3E}">
        <p14:creationId xmlns:p14="http://schemas.microsoft.com/office/powerpoint/2010/main" val="99554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227851-ED0D-4EC2-94D2-B4283CEBA68B}"/>
              </a:ext>
            </a:extLst>
          </p:cNvPr>
          <p:cNvSpPr/>
          <p:nvPr/>
        </p:nvSpPr>
        <p:spPr>
          <a:xfrm>
            <a:off x="3048000" y="-1603147"/>
            <a:ext cx="6096000" cy="10064294"/>
          </a:xfrm>
          <a:prstGeom prst="rect">
            <a:avLst/>
          </a:prstGeom>
        </p:spPr>
        <p:txBody>
          <a:bodyPr>
            <a:spAutoFit/>
          </a:bodyPr>
          <a:lstStyle/>
          <a:p>
            <a:pPr lvl="0"/>
            <a:r>
              <a:rPr lang="es-ES" dirty="0">
                <a:solidFill>
                  <a:schemeClr val="bg1"/>
                </a:solidFill>
              </a:rPr>
              <a:t>1. Es indispensable para que los directivos puedan cumplir con sus responsabilidades en forma efectiva.</a:t>
            </a:r>
          </a:p>
          <a:p>
            <a:pPr lvl="0"/>
            <a:r>
              <a:rPr lang="es-ES" dirty="0">
                <a:solidFill>
                  <a:schemeClr val="bg1"/>
                </a:solidFill>
              </a:rPr>
              <a:t>2. Exige al director formular y contestar preguntas claves para su compañía, y a las cuales debería prestar su atención.</a:t>
            </a:r>
          </a:p>
          <a:p>
            <a:pPr lvl="0"/>
            <a:r>
              <a:rPr lang="es-ES" dirty="0">
                <a:solidFill>
                  <a:schemeClr val="bg1"/>
                </a:solidFill>
              </a:rPr>
              <a:t>3.  Permite simular el futuro al revelar y aclarar oportunidades y peligros futuros.</a:t>
            </a:r>
          </a:p>
          <a:p>
            <a:pPr lvl="0"/>
            <a:r>
              <a:rPr lang="es-ES" dirty="0">
                <a:solidFill>
                  <a:schemeClr val="bg1"/>
                </a:solidFill>
              </a:rPr>
              <a:t>4. Es una manera efectiva de considerar a una institución como un sistema, y así evitar la suboptimización de partes del sistema a costa del todo.</a:t>
            </a:r>
          </a:p>
          <a:p>
            <a:pPr lvl="0"/>
            <a:r>
              <a:rPr lang="es-ES" dirty="0">
                <a:solidFill>
                  <a:schemeClr val="bg1"/>
                </a:solidFill>
              </a:rPr>
              <a:t>5. Exige el establecimiento de objetivos, los cuales a su vez son factores pode-rosos para la motivación de las personas.</a:t>
            </a:r>
          </a:p>
          <a:p>
            <a:pPr lvl="0"/>
            <a:r>
              <a:rPr lang="es-ES" dirty="0">
                <a:solidFill>
                  <a:schemeClr val="bg1"/>
                </a:solidFill>
              </a:rPr>
              <a:t>6. Proporciona una guía para la toma de decisiones afines con las metas y </a:t>
            </a:r>
            <a:r>
              <a:rPr lang="es-ES" dirty="0" err="1">
                <a:solidFill>
                  <a:schemeClr val="bg1"/>
                </a:solidFill>
              </a:rPr>
              <a:t>estra-tegias</a:t>
            </a:r>
            <a:r>
              <a:rPr lang="es-ES" dirty="0">
                <a:solidFill>
                  <a:schemeClr val="bg1"/>
                </a:solidFill>
              </a:rPr>
              <a:t> de la empresa al permitir que los ejecutivos a nivel inferior tomen sus </a:t>
            </a:r>
            <a:r>
              <a:rPr lang="es-ES" dirty="0" err="1">
                <a:solidFill>
                  <a:schemeClr val="bg1"/>
                </a:solidFill>
              </a:rPr>
              <a:t>de-cisiones</a:t>
            </a:r>
            <a:r>
              <a:rPr lang="es-ES" dirty="0">
                <a:solidFill>
                  <a:schemeClr val="bg1"/>
                </a:solidFill>
              </a:rPr>
              <a:t> de acuerdo con los deseos de la alta dirección.</a:t>
            </a:r>
          </a:p>
          <a:p>
            <a:pPr lvl="0"/>
            <a:r>
              <a:rPr lang="es-ES" dirty="0">
                <a:solidFill>
                  <a:schemeClr val="bg1"/>
                </a:solidFill>
              </a:rPr>
              <a:t>7. Ayuda a mejorar el desempeño de la mayoría de las demás funciones </a:t>
            </a:r>
            <a:r>
              <a:rPr lang="es-ES" dirty="0" err="1">
                <a:solidFill>
                  <a:schemeClr val="bg1"/>
                </a:solidFill>
              </a:rPr>
              <a:t>directi</a:t>
            </a:r>
            <a:r>
              <a:rPr lang="es-ES" dirty="0">
                <a:solidFill>
                  <a:schemeClr val="bg1"/>
                </a:solidFill>
              </a:rPr>
              <a:t>-vas.</a:t>
            </a:r>
          </a:p>
          <a:p>
            <a:pPr lvl="0"/>
            <a:r>
              <a:rPr lang="es-ES" dirty="0">
                <a:solidFill>
                  <a:schemeClr val="bg1"/>
                </a:solidFill>
              </a:rPr>
              <a:t>8. Proporciona una base para medir el desempeño de la empresa y sus </a:t>
            </a:r>
            <a:r>
              <a:rPr lang="es-ES" dirty="0" err="1">
                <a:solidFill>
                  <a:schemeClr val="bg1"/>
                </a:solidFill>
              </a:rPr>
              <a:t>principa</a:t>
            </a:r>
            <a:r>
              <a:rPr lang="es-ES" dirty="0">
                <a:solidFill>
                  <a:schemeClr val="bg1"/>
                </a:solidFill>
              </a:rPr>
              <a:t>-les partes integrantes.</a:t>
            </a:r>
          </a:p>
          <a:p>
            <a:pPr lvl="0"/>
            <a:r>
              <a:rPr lang="es-ES" dirty="0">
                <a:solidFill>
                  <a:schemeClr val="bg1"/>
                </a:solidFill>
              </a:rPr>
              <a:t>9. Señala asuntos claves y ayuda a establecer las prioridades. </a:t>
            </a:r>
          </a:p>
          <a:p>
            <a:pPr lvl="0"/>
            <a:r>
              <a:rPr lang="es-ES" dirty="0">
                <a:solidFill>
                  <a:schemeClr val="bg1"/>
                </a:solidFill>
              </a:rPr>
              <a:t>10. Ayuda a que toda la empresa hable el mismo lenguaje</a:t>
            </a:r>
          </a:p>
          <a:p>
            <a:pPr lvl="0"/>
            <a:r>
              <a:rPr lang="es-ES" dirty="0">
                <a:solidFill>
                  <a:schemeClr val="bg1"/>
                </a:solidFill>
              </a:rPr>
              <a:t>11. Crea la base para otras funciones directivas tales como: suministrar el per-</a:t>
            </a:r>
            <a:r>
              <a:rPr lang="es-ES" dirty="0" err="1">
                <a:solidFill>
                  <a:schemeClr val="bg1"/>
                </a:solidFill>
              </a:rPr>
              <a:t>sonal</a:t>
            </a:r>
            <a:r>
              <a:rPr lang="es-ES" dirty="0">
                <a:solidFill>
                  <a:schemeClr val="bg1"/>
                </a:solidFill>
              </a:rPr>
              <a:t>, dirigir e innovar</a:t>
            </a:r>
          </a:p>
          <a:p>
            <a:pPr lvl="0"/>
            <a:r>
              <a:rPr lang="es-ES" dirty="0">
                <a:solidFill>
                  <a:schemeClr val="bg1"/>
                </a:solidFill>
              </a:rPr>
              <a:t>12. Ayuda a que la gente se integre al tomar parte en el proceso de la toma de decisiones, dándole un sentido de participación y satisfacción único.</a:t>
            </a:r>
          </a:p>
          <a:p>
            <a:pPr lvl="0"/>
            <a:r>
              <a:rPr lang="es-ES" dirty="0">
                <a:solidFill>
                  <a:schemeClr val="bg1"/>
                </a:solidFill>
              </a:rPr>
              <a:t>13. En resumen, el declara que las investigaciones muestran que aquellas em-presas que la aplican han superado a las que no la utilizan</a:t>
            </a:r>
            <a:r>
              <a:rPr lang="es-ES" dirty="0">
                <a:solidFill>
                  <a:prstClr val="white"/>
                </a:solidFill>
              </a:rPr>
              <a:t>.</a:t>
            </a:r>
          </a:p>
        </p:txBody>
      </p:sp>
    </p:spTree>
    <p:extLst>
      <p:ext uri="{BB962C8B-B14F-4D97-AF65-F5344CB8AC3E}">
        <p14:creationId xmlns:p14="http://schemas.microsoft.com/office/powerpoint/2010/main" val="1546381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1B248A-DBFA-4DA9-9E77-7ED7941E550E}"/>
              </a:ext>
            </a:extLst>
          </p:cNvPr>
          <p:cNvSpPr/>
          <p:nvPr/>
        </p:nvSpPr>
        <p:spPr>
          <a:xfrm>
            <a:off x="546537" y="1797936"/>
            <a:ext cx="11361683" cy="4647426"/>
          </a:xfrm>
          <a:prstGeom prst="rect">
            <a:avLst/>
          </a:prstGeom>
        </p:spPr>
        <p:txBody>
          <a:bodyPr wrap="square">
            <a:spAutoFit/>
          </a:bodyPr>
          <a:lstStyle/>
          <a:p>
            <a:r>
              <a:rPr lang="es-ES" sz="3700" dirty="0">
                <a:solidFill>
                  <a:schemeClr val="bg1"/>
                </a:solidFill>
                <a:latin typeface="Times New Roman" panose="02020603050405020304" pitchFamily="18" charset="0"/>
                <a:cs typeface="Times New Roman" panose="02020603050405020304" pitchFamily="18" charset="0"/>
              </a:rPr>
              <a:t>1. Contribuye a actividades ordenadas y direccionadas hacia un propósito.</a:t>
            </a:r>
          </a:p>
          <a:p>
            <a:r>
              <a:rPr lang="es-ES" sz="3700" dirty="0">
                <a:solidFill>
                  <a:schemeClr val="bg1"/>
                </a:solidFill>
                <a:latin typeface="Times New Roman" panose="02020603050405020304" pitchFamily="18" charset="0"/>
                <a:cs typeface="Times New Roman" panose="02020603050405020304" pitchFamily="18" charset="0"/>
              </a:rPr>
              <a:t>2. Señala la necesidad de futuros cambios. </a:t>
            </a:r>
          </a:p>
          <a:p>
            <a:r>
              <a:rPr lang="es-ES" sz="3700" dirty="0">
                <a:solidFill>
                  <a:schemeClr val="bg1"/>
                </a:solidFill>
                <a:latin typeface="Times New Roman" panose="02020603050405020304" pitchFamily="18" charset="0"/>
                <a:cs typeface="Times New Roman" panose="02020603050405020304" pitchFamily="18" charset="0"/>
              </a:rPr>
              <a:t>3. Establece un fundamento para el control.</a:t>
            </a:r>
          </a:p>
          <a:p>
            <a:r>
              <a:rPr lang="es-ES" sz="3700" dirty="0">
                <a:solidFill>
                  <a:schemeClr val="bg1"/>
                </a:solidFill>
                <a:latin typeface="Times New Roman" panose="02020603050405020304" pitchFamily="18" charset="0"/>
                <a:cs typeface="Times New Roman" panose="02020603050405020304" pitchFamily="18" charset="0"/>
              </a:rPr>
              <a:t>4. Obliga a la visualización de un todo.</a:t>
            </a:r>
          </a:p>
          <a:p>
            <a:r>
              <a:rPr lang="es-ES" sz="3700" dirty="0">
                <a:solidFill>
                  <a:schemeClr val="bg1"/>
                </a:solidFill>
                <a:latin typeface="Times New Roman" panose="02020603050405020304" pitchFamily="18" charset="0"/>
                <a:cs typeface="Times New Roman" panose="02020603050405020304" pitchFamily="18" charset="0"/>
              </a:rPr>
              <a:t>5. Dirige la atención de todos hacia los objetivos.</a:t>
            </a:r>
          </a:p>
          <a:p>
            <a:r>
              <a:rPr lang="es-ES" sz="3700" dirty="0">
                <a:solidFill>
                  <a:schemeClr val="bg1"/>
                </a:solidFill>
                <a:latin typeface="Times New Roman" panose="02020603050405020304" pitchFamily="18" charset="0"/>
                <a:cs typeface="Times New Roman" panose="02020603050405020304" pitchFamily="18" charset="0"/>
              </a:rPr>
              <a:t>6. Mantiene simultáneamente el enfoque tanto en el presente como en el futuro. </a:t>
            </a:r>
            <a:endParaRPr lang="en-US" sz="37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C885C12-C67F-4472-8988-811D25954611}"/>
              </a:ext>
            </a:extLst>
          </p:cNvPr>
          <p:cNvSpPr/>
          <p:nvPr/>
        </p:nvSpPr>
        <p:spPr>
          <a:xfrm>
            <a:off x="0" y="-1"/>
            <a:ext cx="12192000" cy="154236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4400" dirty="0">
                <a:solidFill>
                  <a:prstClr val="black"/>
                </a:solidFill>
                <a:latin typeface="Times New Roman" panose="02020603050405020304" pitchFamily="18" charset="0"/>
                <a:cs typeface="Times New Roman" panose="02020603050405020304" pitchFamily="18" charset="0"/>
              </a:rPr>
              <a:t>Principales ventajas de la planeación estratégica</a:t>
            </a:r>
            <a:r>
              <a:rPr lang="es-ES" sz="40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3304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D13C09-FAD1-412A-97E6-9BE3AE567233}"/>
              </a:ext>
            </a:extLst>
          </p:cNvPr>
          <p:cNvSpPr/>
          <p:nvPr/>
        </p:nvSpPr>
        <p:spPr>
          <a:xfrm>
            <a:off x="242371" y="319487"/>
            <a:ext cx="11523643" cy="6247864"/>
          </a:xfrm>
          <a:prstGeom prst="rect">
            <a:avLst/>
          </a:prstGeom>
        </p:spPr>
        <p:txBody>
          <a:bodyPr wrap="square">
            <a:spAutoFit/>
          </a:bodyPr>
          <a:lstStyle/>
          <a:p>
            <a:r>
              <a:rPr lang="es-ES" sz="4000" dirty="0">
                <a:solidFill>
                  <a:schemeClr val="bg1"/>
                </a:solidFill>
                <a:latin typeface="Times New Roman" panose="02020603050405020304" pitchFamily="18" charset="0"/>
                <a:cs typeface="Times New Roman" panose="02020603050405020304" pitchFamily="18" charset="0"/>
              </a:rPr>
              <a:t>7. Permite reforzar los principios asimilados en la misión, visión y estrategias.</a:t>
            </a:r>
          </a:p>
          <a:p>
            <a:r>
              <a:rPr lang="es-ES" sz="4000" dirty="0">
                <a:solidFill>
                  <a:schemeClr val="bg1"/>
                </a:solidFill>
                <a:latin typeface="Times New Roman" panose="02020603050405020304" pitchFamily="18" charset="0"/>
                <a:cs typeface="Times New Roman" panose="02020603050405020304" pitchFamily="18" charset="0"/>
              </a:rPr>
              <a:t>8. Incentiva la planeación interdepartamental y la comunicación interpersonal.</a:t>
            </a:r>
          </a:p>
          <a:p>
            <a:r>
              <a:rPr lang="es-ES" sz="4000" dirty="0">
                <a:solidFill>
                  <a:schemeClr val="bg1"/>
                </a:solidFill>
                <a:latin typeface="Times New Roman" panose="02020603050405020304" pitchFamily="18" charset="0"/>
                <a:cs typeface="Times New Roman" panose="02020603050405020304" pitchFamily="18" charset="0"/>
              </a:rPr>
              <a:t>Ayuda a dar prioridad al destino óptimo de recursos.</a:t>
            </a:r>
          </a:p>
          <a:p>
            <a:r>
              <a:rPr lang="es-ES" sz="4000" dirty="0">
                <a:solidFill>
                  <a:schemeClr val="bg1"/>
                </a:solidFill>
                <a:latin typeface="Times New Roman" panose="02020603050405020304" pitchFamily="18" charset="0"/>
                <a:cs typeface="Times New Roman" panose="02020603050405020304" pitchFamily="18" charset="0"/>
              </a:rPr>
              <a:t>Exige a los ejecutivos visualizar la planeación desde la macro perspectiva, los objetivos centrales y su compromiso a lograrlos.</a:t>
            </a:r>
          </a:p>
          <a:p>
            <a:r>
              <a:rPr lang="es-ES" sz="4000" dirty="0">
                <a:solidFill>
                  <a:schemeClr val="bg1"/>
                </a:solidFill>
                <a:latin typeface="Times New Roman" panose="02020603050405020304" pitchFamily="18" charset="0"/>
                <a:cs typeface="Times New Roman" panose="02020603050405020304" pitchFamily="18" charset="0"/>
              </a:rPr>
              <a:t>Ayuda a los actores a identificarse con la importancia de sus funciones dentro de la organización;  </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37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E5F9C-BBC3-418E-8398-C6A098EF7FB0}"/>
              </a:ext>
            </a:extLst>
          </p:cNvPr>
          <p:cNvSpPr/>
          <p:nvPr/>
        </p:nvSpPr>
        <p:spPr>
          <a:xfrm>
            <a:off x="782197" y="350780"/>
            <a:ext cx="10818563" cy="10248960"/>
          </a:xfrm>
          <a:prstGeom prst="rect">
            <a:avLst/>
          </a:prstGeom>
        </p:spPr>
        <p:txBody>
          <a:bodyPr wrap="square">
            <a:spAutoFit/>
          </a:bodyPr>
          <a:lstStyle/>
          <a:p>
            <a:r>
              <a:rPr lang="es-ES" sz="4400" dirty="0">
                <a:solidFill>
                  <a:schemeClr val="bg1"/>
                </a:solidFill>
                <a:latin typeface="Times New Roman" panose="02020603050405020304" pitchFamily="18" charset="0"/>
                <a:cs typeface="Times New Roman" panose="02020603050405020304" pitchFamily="18" charset="0"/>
              </a:rPr>
              <a:t>Permite obtener una ventaja comparativa en el mercado donde está inserta la institución.</a:t>
            </a:r>
          </a:p>
          <a:p>
            <a:r>
              <a:rPr lang="es-ES" sz="4400" dirty="0">
                <a:solidFill>
                  <a:schemeClr val="bg1"/>
                </a:solidFill>
                <a:latin typeface="Times New Roman" panose="02020603050405020304" pitchFamily="18" charset="0"/>
                <a:cs typeface="Times New Roman" panose="02020603050405020304" pitchFamily="18" charset="0"/>
              </a:rPr>
              <a:t>Proyecta una imagen institucional mejorada y sólida frente a sus competidores y clientes.</a:t>
            </a:r>
          </a:p>
          <a:p>
            <a:r>
              <a:rPr lang="es-ES" sz="4400" dirty="0">
                <a:solidFill>
                  <a:schemeClr val="bg1"/>
                </a:solidFill>
                <a:latin typeface="Times New Roman" panose="02020603050405020304" pitchFamily="18" charset="0"/>
                <a:cs typeface="Times New Roman" panose="02020603050405020304" pitchFamily="18" charset="0"/>
              </a:rPr>
              <a:t>Proporciona un importante ayuda al branding y al posicionamiento estratégico de sus productos y servicios.</a:t>
            </a:r>
          </a:p>
          <a:p>
            <a:r>
              <a:rPr lang="es-ES" sz="4400" dirty="0">
                <a:solidFill>
                  <a:schemeClr val="bg1"/>
                </a:solidFill>
                <a:latin typeface="Times New Roman" panose="02020603050405020304" pitchFamily="18" charset="0"/>
                <a:cs typeface="Times New Roman" panose="02020603050405020304" pitchFamily="18" charset="0"/>
              </a:rPr>
              <a:t>Permite mejorar los niveles de productividad, competitividad y rentabilidad mediante las estrategias implementadas y dirigidas al objetivo.</a:t>
            </a:r>
          </a:p>
          <a:p>
            <a:r>
              <a:rPr lang="es-ES" sz="4400" dirty="0">
                <a:solidFill>
                  <a:schemeClr val="bg1"/>
                </a:solidFill>
                <a:latin typeface="Times New Roman" panose="02020603050405020304" pitchFamily="18" charset="0"/>
                <a:cs typeface="Times New Roman" panose="02020603050405020304" pitchFamily="18" charset="0"/>
              </a:rPr>
              <a:t>Identifica e incorpora a la empresa nuevos principios y valores.</a:t>
            </a:r>
          </a:p>
          <a:p>
            <a:r>
              <a:rPr lang="es-ES" sz="4400" dirty="0">
                <a:solidFill>
                  <a:schemeClr val="bg1"/>
                </a:solidFill>
                <a:latin typeface="Times New Roman" panose="02020603050405020304" pitchFamily="18" charset="0"/>
                <a:cs typeface="Times New Roman" panose="02020603050405020304" pitchFamily="18" charset="0"/>
              </a:rPr>
              <a:t>Establece normas de optimización de todo tipo de recursos. </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20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C70FA-7FBD-46F9-8A09-B2345866D1E2}"/>
              </a:ext>
            </a:extLst>
          </p:cNvPr>
          <p:cNvSpPr/>
          <p:nvPr/>
        </p:nvSpPr>
        <p:spPr>
          <a:xfrm>
            <a:off x="822960" y="766660"/>
            <a:ext cx="10675620" cy="5401479"/>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Por lo tanto, el crecimiento integral de la iglesia requiere que se manifieste un crecimiento en estas cinco facetas del crecimiento:</a:t>
            </a:r>
          </a:p>
          <a:p>
            <a:endParaRPr lang="es-ES" sz="4000" dirty="0">
              <a:solidFill>
                <a:schemeClr val="bg1"/>
              </a:solidFill>
              <a:latin typeface="Times New Roman" panose="02020603050405020304" pitchFamily="18" charset="0"/>
              <a:cs typeface="Times New Roman" panose="02020603050405020304" pitchFamily="18" charset="0"/>
            </a:endParaRPr>
          </a:p>
          <a:p>
            <a:pPr marL="1097280" indent="-571500">
              <a:buFont typeface="Wingdings" panose="05000000000000000000" pitchFamily="2" charset="2"/>
              <a:buChar char="Ø"/>
            </a:pPr>
            <a:r>
              <a:rPr lang="es-ES" sz="3700" b="1" i="1" dirty="0">
                <a:solidFill>
                  <a:schemeClr val="bg1"/>
                </a:solidFill>
                <a:latin typeface="Times New Roman" panose="02020603050405020304" pitchFamily="18" charset="0"/>
                <a:cs typeface="Times New Roman" panose="02020603050405020304" pitchFamily="18" charset="0"/>
              </a:rPr>
              <a:t>Crecer en amor a través del compañerismo.</a:t>
            </a:r>
          </a:p>
          <a:p>
            <a:pPr marL="1097280" indent="-571500">
              <a:buFont typeface="Wingdings" panose="05000000000000000000" pitchFamily="2" charset="2"/>
              <a:buChar char="Ø"/>
            </a:pPr>
            <a:r>
              <a:rPr lang="es-ES" sz="3700" b="1" i="1" dirty="0">
                <a:solidFill>
                  <a:schemeClr val="bg1"/>
                </a:solidFill>
                <a:latin typeface="Times New Roman" panose="02020603050405020304" pitchFamily="18" charset="0"/>
                <a:cs typeface="Times New Roman" panose="02020603050405020304" pitchFamily="18" charset="0"/>
              </a:rPr>
              <a:t>Crecer en profundidad a través del discipulado.</a:t>
            </a:r>
          </a:p>
          <a:p>
            <a:pPr marL="1097280" indent="-571500">
              <a:buFont typeface="Wingdings" panose="05000000000000000000" pitchFamily="2" charset="2"/>
              <a:buChar char="Ø"/>
            </a:pPr>
            <a:r>
              <a:rPr lang="es-ES" sz="3700" b="1" i="1" dirty="0">
                <a:solidFill>
                  <a:schemeClr val="bg1"/>
                </a:solidFill>
                <a:latin typeface="Times New Roman" panose="02020603050405020304" pitchFamily="18" charset="0"/>
                <a:cs typeface="Times New Roman" panose="02020603050405020304" pitchFamily="18" charset="0"/>
              </a:rPr>
              <a:t>Crecer enfuerza a través de la adoración.</a:t>
            </a:r>
          </a:p>
          <a:p>
            <a:pPr marL="1097280" indent="-571500">
              <a:buFont typeface="Wingdings" panose="05000000000000000000" pitchFamily="2" charset="2"/>
              <a:buChar char="Ø"/>
            </a:pPr>
            <a:r>
              <a:rPr lang="es-ES" sz="3700" b="1" i="1" dirty="0">
                <a:solidFill>
                  <a:schemeClr val="bg1"/>
                </a:solidFill>
                <a:latin typeface="Times New Roman" panose="02020603050405020304" pitchFamily="18" charset="0"/>
                <a:cs typeface="Times New Roman" panose="02020603050405020304" pitchFamily="18" charset="0"/>
              </a:rPr>
              <a:t>Crecer en amplitud a través del ministerio.</a:t>
            </a:r>
          </a:p>
          <a:p>
            <a:pPr marL="1097280" indent="-571500">
              <a:buFont typeface="Wingdings" panose="05000000000000000000" pitchFamily="2" charset="2"/>
              <a:buChar char="§"/>
            </a:pPr>
            <a:r>
              <a:rPr lang="es-ES" sz="3700" b="1" i="1" dirty="0">
                <a:solidFill>
                  <a:schemeClr val="bg1"/>
                </a:solidFill>
                <a:latin typeface="Times New Roman" panose="02020603050405020304" pitchFamily="18" charset="0"/>
                <a:cs typeface="Times New Roman" panose="02020603050405020304" pitchFamily="18" charset="0"/>
              </a:rPr>
              <a:t>Crecer en tamaño a través del evangelismo.</a:t>
            </a:r>
          </a:p>
        </p:txBody>
      </p:sp>
    </p:spTree>
    <p:extLst>
      <p:ext uri="{BB962C8B-B14F-4D97-AF65-F5344CB8AC3E}">
        <p14:creationId xmlns:p14="http://schemas.microsoft.com/office/powerpoint/2010/main" val="254868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6F2735-6A9E-4125-BA59-AB34F45F9FBA}"/>
              </a:ext>
            </a:extLst>
          </p:cNvPr>
          <p:cNvSpPr/>
          <p:nvPr/>
        </p:nvSpPr>
        <p:spPr>
          <a:xfrm>
            <a:off x="493986" y="392730"/>
            <a:ext cx="11214538" cy="8894743"/>
          </a:xfrm>
          <a:prstGeom prst="rect">
            <a:avLst/>
          </a:prstGeom>
        </p:spPr>
        <p:txBody>
          <a:bodyPr wrap="square">
            <a:spAutoFit/>
          </a:bodyPr>
          <a:lstStyle/>
          <a:p>
            <a:pPr indent="447675"/>
            <a:r>
              <a:rPr lang="es-DO" sz="4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Malphurs</a:t>
            </a:r>
            <a:r>
              <a:rPr lang="es-DO"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(2013) sugiere que el propósito y el valor de la planificación estratégica incluyen lo siguiente: </a:t>
            </a:r>
            <a:endParaRPr lang="en-US"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s-DO"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Descubrir las fortalezas, limitaciones y debilidades de la iglesia </a:t>
            </a:r>
            <a:endParaRPr lang="en-US" sz="4400" dirty="0">
              <a:solidFill>
                <a:schemeClr val="bg1"/>
              </a:solidFill>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s-DO"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Desarrollar sus fortalezas y minimizar sus debilidades </a:t>
            </a:r>
            <a:endParaRPr lang="en-US" sz="4400" dirty="0">
              <a:solidFill>
                <a:schemeClr val="bg1"/>
              </a:solidFill>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s-DO"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Facilitar la comunicación congregacional y construir la confianza de la congregación</a:t>
            </a:r>
            <a:endParaRPr lang="en-US" sz="4400" dirty="0">
              <a:solidFill>
                <a:schemeClr val="bg1"/>
              </a:solidFill>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s-DO"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Comprender e implementar espiritualmente saludable, Cristo- honrando el cambio Ponga a nuestra gente (equipo de liderazgo y congregación) en la misma página </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81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B87AE8-3A76-4699-BF5F-F95BECD43B7D}"/>
              </a:ext>
            </a:extLst>
          </p:cNvPr>
          <p:cNvSpPr/>
          <p:nvPr/>
        </p:nvSpPr>
        <p:spPr>
          <a:xfrm>
            <a:off x="3048000" y="1907792"/>
            <a:ext cx="6096000" cy="3154069"/>
          </a:xfrm>
          <a:prstGeom prst="rect">
            <a:avLst/>
          </a:prstGeom>
        </p:spPr>
        <p:txBody>
          <a:bodyPr>
            <a:spAutoFit/>
          </a:bodyPr>
          <a:lstStyle/>
          <a:p>
            <a:pPr marL="342900" lvl="0" indent="-342900">
              <a:lnSpc>
                <a:spcPct val="200000"/>
              </a:lnSpc>
              <a:buFont typeface="Wingdings" panose="05000000000000000000" pitchFamily="2" charset="2"/>
              <a:buChar char=""/>
            </a:pPr>
            <a:r>
              <a:rPr lang="es-DO" sz="1200" dirty="0">
                <a:solidFill>
                  <a:prstClr val="black"/>
                </a:solidFill>
                <a:highlight>
                  <a:srgbClr val="00FF00"/>
                </a:highlight>
                <a:latin typeface="Arial" panose="020B0604020202020204" pitchFamily="34" charset="0"/>
                <a:ea typeface="Calibri" panose="020F0502020204030204" pitchFamily="34" charset="0"/>
              </a:rPr>
              <a:t>Fomente y promueva el avivamiento espiritual </a:t>
            </a:r>
            <a:endParaRPr lang="en-US" dirty="0">
              <a:solidFill>
                <a:prstClr val="black"/>
              </a:solidFill>
            </a:endParaRPr>
          </a:p>
          <a:p>
            <a:pPr marL="342900" lvl="0" indent="-342900">
              <a:lnSpc>
                <a:spcPct val="200000"/>
              </a:lnSpc>
              <a:buFont typeface="Wingdings" panose="05000000000000000000" pitchFamily="2" charset="2"/>
              <a:buChar char=""/>
            </a:pPr>
            <a:r>
              <a:rPr lang="es-DO" sz="1200" dirty="0">
                <a:solidFill>
                  <a:prstClr val="black"/>
                </a:solidFill>
                <a:highlight>
                  <a:srgbClr val="00FF00"/>
                </a:highlight>
                <a:latin typeface="Arial" panose="020B0604020202020204" pitchFamily="34" charset="0"/>
                <a:ea typeface="Calibri" panose="020F0502020204030204" pitchFamily="34" charset="0"/>
              </a:rPr>
              <a:t>Descubra y articule los valores centrales de su ministerio </a:t>
            </a:r>
            <a:endParaRPr lang="en-US" dirty="0">
              <a:solidFill>
                <a:prstClr val="black"/>
              </a:solidFill>
            </a:endParaRPr>
          </a:p>
          <a:p>
            <a:pPr marL="342900" lvl="0" indent="-342900">
              <a:lnSpc>
                <a:spcPct val="200000"/>
              </a:lnSpc>
              <a:buFont typeface="Wingdings" panose="05000000000000000000" pitchFamily="2" charset="2"/>
              <a:buChar char=""/>
            </a:pPr>
            <a:r>
              <a:rPr lang="es-DO" sz="1200" dirty="0">
                <a:solidFill>
                  <a:prstClr val="black"/>
                </a:solidFill>
                <a:highlight>
                  <a:srgbClr val="00FF00"/>
                </a:highlight>
                <a:latin typeface="Arial" panose="020B0604020202020204" pitchFamily="34" charset="0"/>
                <a:ea typeface="Calibri" panose="020F0502020204030204" pitchFamily="34" charset="0"/>
              </a:rPr>
              <a:t>Desarrolle y comunique su misión dada por Dios </a:t>
            </a:r>
            <a:endParaRPr lang="en-US" dirty="0">
              <a:solidFill>
                <a:prstClr val="black"/>
              </a:solidFill>
            </a:endParaRPr>
          </a:p>
          <a:p>
            <a:pPr marL="342900" lvl="0" indent="-342900">
              <a:lnSpc>
                <a:spcPct val="200000"/>
              </a:lnSpc>
              <a:buFont typeface="Wingdings" panose="05000000000000000000" pitchFamily="2" charset="2"/>
              <a:buChar char=""/>
            </a:pPr>
            <a:r>
              <a:rPr lang="es-DO" sz="1200" dirty="0">
                <a:solidFill>
                  <a:prstClr val="black"/>
                </a:solidFill>
                <a:highlight>
                  <a:srgbClr val="00FF00"/>
                </a:highlight>
                <a:latin typeface="Arial" panose="020B0604020202020204" pitchFamily="34" charset="0"/>
                <a:ea typeface="Calibri" panose="020F0502020204030204" pitchFamily="34" charset="0"/>
              </a:rPr>
              <a:t>Desarrolle y articule una visión inspiradora y convincente </a:t>
            </a:r>
            <a:endParaRPr lang="en-US" dirty="0">
              <a:solidFill>
                <a:prstClr val="black"/>
              </a:solidFill>
            </a:endParaRPr>
          </a:p>
          <a:p>
            <a:pPr marL="342900" lvl="0" indent="-342900">
              <a:lnSpc>
                <a:spcPct val="200000"/>
              </a:lnSpc>
              <a:buFont typeface="Wingdings" panose="05000000000000000000" pitchFamily="2" charset="2"/>
              <a:buChar char=""/>
            </a:pPr>
            <a:r>
              <a:rPr lang="es-DO" sz="1200" dirty="0">
                <a:solidFill>
                  <a:prstClr val="black"/>
                </a:solidFill>
                <a:highlight>
                  <a:srgbClr val="00FF00"/>
                </a:highlight>
                <a:latin typeface="Arial" panose="020B0604020202020204" pitchFamily="34" charset="0"/>
                <a:ea typeface="Calibri" panose="020F0502020204030204" pitchFamily="34" charset="0"/>
              </a:rPr>
              <a:t>Comprenda y se relacione más efectivamente con el comunidad </a:t>
            </a:r>
            <a:endParaRPr lang="en-US" dirty="0">
              <a:solidFill>
                <a:prstClr val="black"/>
              </a:solidFill>
            </a:endParaRPr>
          </a:p>
          <a:p>
            <a:pPr marL="342900" lvl="0" indent="-342900">
              <a:lnSpc>
                <a:spcPct val="200000"/>
              </a:lnSpc>
              <a:buFont typeface="Wingdings" panose="05000000000000000000" pitchFamily="2" charset="2"/>
              <a:buChar char=""/>
            </a:pPr>
            <a:r>
              <a:rPr lang="es-DO" sz="1200" dirty="0">
                <a:solidFill>
                  <a:prstClr val="black"/>
                </a:solidFill>
                <a:highlight>
                  <a:srgbClr val="00FF00"/>
                </a:highlight>
                <a:latin typeface="Arial" panose="020B0604020202020204" pitchFamily="34" charset="0"/>
                <a:ea typeface="Calibri" panose="020F0502020204030204" pitchFamily="34" charset="0"/>
              </a:rPr>
              <a:t>Desarrollar un proceso de toma de discípulos para toda la iglesia </a:t>
            </a:r>
            <a:endParaRPr lang="en-US" dirty="0">
              <a:solidFill>
                <a:prstClr val="black"/>
              </a:solidFill>
            </a:endParaRPr>
          </a:p>
          <a:p>
            <a:pPr marL="342900" lvl="0" indent="-342900">
              <a:lnSpc>
                <a:spcPct val="200000"/>
              </a:lnSpc>
              <a:buFont typeface="Wingdings" panose="05000000000000000000" pitchFamily="2" charset="2"/>
              <a:buChar char=""/>
            </a:pPr>
            <a:r>
              <a:rPr lang="es-DO" sz="1200" dirty="0">
                <a:solidFill>
                  <a:prstClr val="black"/>
                </a:solidFill>
                <a:highlight>
                  <a:srgbClr val="00FF00"/>
                </a:highlight>
                <a:latin typeface="Arial" panose="020B0604020202020204" pitchFamily="34" charset="0"/>
                <a:ea typeface="Calibri" panose="020F0502020204030204" pitchFamily="34" charset="0"/>
              </a:rPr>
              <a:t>Evaluar, reclutar y desarrollar un equipo sólido de personal </a:t>
            </a:r>
            <a:endParaRPr lang="en-US" dirty="0">
              <a:solidFill>
                <a:prstClr val="black"/>
              </a:solidFill>
            </a:endParaRPr>
          </a:p>
          <a:p>
            <a:pPr marL="342900" lvl="0" indent="-342900">
              <a:lnSpc>
                <a:spcPct val="200000"/>
              </a:lnSpc>
              <a:buFont typeface="Wingdings" panose="05000000000000000000" pitchFamily="2" charset="2"/>
              <a:buChar char=""/>
            </a:pPr>
            <a:endParaRPr lang="en-US" dirty="0">
              <a:solidFill>
                <a:prstClr val="black"/>
              </a:solidFill>
            </a:endParaRPr>
          </a:p>
        </p:txBody>
      </p:sp>
    </p:spTree>
    <p:extLst>
      <p:ext uri="{BB962C8B-B14F-4D97-AF65-F5344CB8AC3E}">
        <p14:creationId xmlns:p14="http://schemas.microsoft.com/office/powerpoint/2010/main" val="4236616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548432-D1CA-4646-8E0D-FB2E1B9A2499}"/>
              </a:ext>
            </a:extLst>
          </p:cNvPr>
          <p:cNvSpPr/>
          <p:nvPr/>
        </p:nvSpPr>
        <p:spPr>
          <a:xfrm>
            <a:off x="594360" y="269962"/>
            <a:ext cx="11327130" cy="6186309"/>
          </a:xfrm>
          <a:prstGeom prst="rect">
            <a:avLst/>
          </a:prstGeom>
        </p:spPr>
        <p:txBody>
          <a:bodyPr wrap="square">
            <a:spAutoFit/>
          </a:bodyPr>
          <a:lstStyle/>
          <a:p>
            <a:pPr marL="342900" lvl="0" indent="-342900">
              <a:buFont typeface="Wingdings" panose="05000000000000000000" pitchFamily="2" charset="2"/>
              <a:buChar char=""/>
            </a:pPr>
            <a:r>
              <a:rPr lang="es-DO"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Movilizar a la congregación para servir y hacer el trabajo del ministerio </a:t>
            </a:r>
            <a:endParaRPr lang="en-US" sz="36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s-DO"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Tomar decisiones acertadas sobre las instalaciones y su ubicación </a:t>
            </a:r>
            <a:endParaRPr lang="en-US" sz="36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s-DO"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Inventario y evaluar las donaciones actuales </a:t>
            </a:r>
            <a:endParaRPr lang="en-US" sz="36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s-DO"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Explorar nuevas corrientes de dando para aumentar el ingreso corriente D </a:t>
            </a:r>
            <a:endParaRPr lang="en-US" sz="36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s-DO"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Diseñe una estrategia de administración para ayudar a las personas a ser buenos administradores de sus finanzas </a:t>
            </a:r>
            <a:endParaRPr lang="en-US" sz="36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s-DO"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Analice y evalúe el presupuesto de la iglesia, buscando la mejor manera de manejar las finanzas de la congregación </a:t>
            </a: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114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604449-E61C-4D74-82BC-9DEACA60CFE6}"/>
              </a:ext>
            </a:extLst>
          </p:cNvPr>
          <p:cNvSpPr/>
          <p:nvPr/>
        </p:nvSpPr>
        <p:spPr>
          <a:xfrm>
            <a:off x="571500" y="684300"/>
            <a:ext cx="11258550" cy="6001643"/>
          </a:xfrm>
          <a:prstGeom prst="rect">
            <a:avLst/>
          </a:prstGeom>
        </p:spPr>
        <p:txBody>
          <a:bodyPr wrap="square">
            <a:spAutoFit/>
          </a:bodyPr>
          <a:lstStyle/>
          <a:p>
            <a:pPr marL="342900" lvl="0" indent="-342900">
              <a:buFont typeface="Wingdings" panose="05000000000000000000" pitchFamily="2" charset="2"/>
              <a:buChar char=""/>
            </a:pPr>
            <a:r>
              <a:rPr lang="es-DO" sz="3200" dirty="0">
                <a:solidFill>
                  <a:prstClr val="black"/>
                </a:solidFill>
                <a:latin typeface="Arial" panose="020B0604020202020204" pitchFamily="34" charset="0"/>
                <a:ea typeface="Calibri" panose="020F0502020204030204" pitchFamily="34" charset="0"/>
              </a:rPr>
              <a:t>Recauda fondos adicionales y proyectos de financiación de capital directo </a:t>
            </a:r>
            <a:endParaRPr lang="en-US" sz="3200" dirty="0">
              <a:solidFill>
                <a:prstClr val="black"/>
              </a:solidFill>
            </a:endParaRPr>
          </a:p>
          <a:p>
            <a:pPr marL="342900" lvl="0" indent="-342900">
              <a:buFont typeface="Wingdings" panose="05000000000000000000" pitchFamily="2" charset="2"/>
              <a:buChar char=""/>
            </a:pPr>
            <a:r>
              <a:rPr lang="es-DO" sz="3200" dirty="0">
                <a:solidFill>
                  <a:prstClr val="black"/>
                </a:solidFill>
                <a:latin typeface="Arial" panose="020B0604020202020204" pitchFamily="34" charset="0"/>
                <a:ea typeface="Calibri" panose="020F0502020204030204" pitchFamily="34" charset="0"/>
              </a:rPr>
              <a:t>Sepa cómo implementar todo el plan estratégico </a:t>
            </a:r>
            <a:endParaRPr lang="en-US" sz="3200" dirty="0">
              <a:solidFill>
                <a:prstClr val="black"/>
              </a:solidFill>
            </a:endParaRPr>
          </a:p>
          <a:p>
            <a:pPr marL="342900" lvl="0" indent="-342900">
              <a:buFont typeface="Wingdings" panose="05000000000000000000" pitchFamily="2" charset="2"/>
              <a:buChar char=""/>
            </a:pPr>
            <a:r>
              <a:rPr lang="es-DO" sz="3200" dirty="0">
                <a:solidFill>
                  <a:prstClr val="black"/>
                </a:solidFill>
                <a:latin typeface="Arial" panose="020B0604020202020204" pitchFamily="34" charset="0"/>
                <a:ea typeface="Calibri" panose="020F0502020204030204" pitchFamily="34" charset="0"/>
              </a:rPr>
              <a:t>Evaluar y mejorar regularmente la iglesia ministerios </a:t>
            </a:r>
            <a:endParaRPr lang="en-US" sz="3200" dirty="0">
              <a:solidFill>
                <a:prstClr val="black"/>
              </a:solidFill>
            </a:endParaRPr>
          </a:p>
          <a:p>
            <a:pPr marL="342900" lvl="0" indent="-342900">
              <a:buFont typeface="Wingdings" panose="05000000000000000000" pitchFamily="2" charset="2"/>
              <a:buChar char=""/>
            </a:pPr>
            <a:r>
              <a:rPr lang="es-DO" sz="3200" dirty="0">
                <a:solidFill>
                  <a:prstClr val="black"/>
                </a:solidFill>
                <a:latin typeface="Arial" panose="020B0604020202020204" pitchFamily="34" charset="0"/>
                <a:ea typeface="Calibri" panose="020F0502020204030204" pitchFamily="34" charset="0"/>
              </a:rPr>
              <a:t>Descubra las formas en que Dios está bendiciendo a las iglesias en [su país] y en el extranjero y por qué </a:t>
            </a:r>
            <a:endParaRPr lang="en-US" sz="3200" dirty="0">
              <a:solidFill>
                <a:prstClr val="black"/>
              </a:solidFill>
            </a:endParaRPr>
          </a:p>
          <a:p>
            <a:pPr marL="342900" lvl="0" indent="-342900">
              <a:buFont typeface="Wingdings" panose="05000000000000000000" pitchFamily="2" charset="2"/>
              <a:buChar char=""/>
            </a:pPr>
            <a:r>
              <a:rPr lang="es-DO" sz="3200" dirty="0">
                <a:solidFill>
                  <a:prstClr val="black"/>
                </a:solidFill>
                <a:latin typeface="Arial" panose="020B0604020202020204" pitchFamily="34" charset="0"/>
                <a:ea typeface="Calibri" panose="020F0502020204030204" pitchFamily="34" charset="0"/>
              </a:rPr>
              <a:t>Conozca y trabaje con la última tecnología. </a:t>
            </a:r>
            <a:endParaRPr lang="en-US" sz="3200" dirty="0">
              <a:solidFill>
                <a:prstClr val="black"/>
              </a:solidFill>
            </a:endParaRPr>
          </a:p>
          <a:p>
            <a:pPr marL="342900" lvl="0" indent="-342900">
              <a:buFont typeface="Wingdings" panose="05000000000000000000" pitchFamily="2" charset="2"/>
              <a:buChar char=""/>
            </a:pPr>
            <a:r>
              <a:rPr lang="es-DO" sz="3200" dirty="0">
                <a:solidFill>
                  <a:prstClr val="black"/>
                </a:solidFill>
                <a:latin typeface="Arial" panose="020B0604020202020204" pitchFamily="34" charset="0"/>
                <a:ea typeface="Calibri" panose="020F0502020204030204" pitchFamily="34" charset="0"/>
              </a:rPr>
              <a:t>Empoderar a la junta de gobierno y al pastor para liderar con excelencia. </a:t>
            </a:r>
            <a:endParaRPr lang="en-US" sz="3200" dirty="0">
              <a:solidFill>
                <a:prstClr val="black"/>
              </a:solidFill>
            </a:endParaRPr>
          </a:p>
          <a:p>
            <a:pPr marL="342900" lvl="0" indent="-342900">
              <a:buFont typeface="Wingdings" panose="05000000000000000000" pitchFamily="2" charset="2"/>
              <a:buChar char=""/>
            </a:pPr>
            <a:r>
              <a:rPr lang="es-DO" sz="3200" dirty="0">
                <a:solidFill>
                  <a:prstClr val="black"/>
                </a:solidFill>
                <a:latin typeface="Arial" panose="020B0604020202020204" pitchFamily="34" charset="0"/>
                <a:ea typeface="Calibri" panose="020F0502020204030204" pitchFamily="34" charset="0"/>
              </a:rPr>
              <a:t>Desarrollar un proceso de desarrollo de liderazgo laico y del personal. la iglesia en la comunidad para glorificar a Dios</a:t>
            </a:r>
            <a:endParaRPr lang="en-US" sz="3200" dirty="0">
              <a:solidFill>
                <a:prstClr val="black"/>
              </a:solidFill>
            </a:endParaRPr>
          </a:p>
        </p:txBody>
      </p:sp>
    </p:spTree>
    <p:extLst>
      <p:ext uri="{BB962C8B-B14F-4D97-AF65-F5344CB8AC3E}">
        <p14:creationId xmlns:p14="http://schemas.microsoft.com/office/powerpoint/2010/main" val="2462215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5AE27D-816B-4E97-8090-CF6B1E457F05}"/>
              </a:ext>
            </a:extLst>
          </p:cNvPr>
          <p:cNvSpPr/>
          <p:nvPr/>
        </p:nvSpPr>
        <p:spPr>
          <a:xfrm>
            <a:off x="1454227" y="397215"/>
            <a:ext cx="10058400" cy="5909310"/>
          </a:xfrm>
          <a:prstGeom prst="rect">
            <a:avLst/>
          </a:prstGeom>
        </p:spPr>
        <p:txBody>
          <a:bodyPr wrap="square">
            <a:spAutoFit/>
          </a:bodyPr>
          <a:lstStyle/>
          <a:p>
            <a:r>
              <a:rPr lang="es-ES" dirty="0" err="1">
                <a:solidFill>
                  <a:schemeClr val="bg1"/>
                </a:solidFill>
              </a:rPr>
              <a:t>Dobbs</a:t>
            </a:r>
            <a:r>
              <a:rPr lang="es-ES" dirty="0">
                <a:solidFill>
                  <a:schemeClr val="bg1"/>
                </a:solidFill>
              </a:rPr>
              <a:t> y </a:t>
            </a:r>
            <a:r>
              <a:rPr lang="es-ES" dirty="0" err="1">
                <a:solidFill>
                  <a:schemeClr val="bg1"/>
                </a:solidFill>
              </a:rPr>
              <a:t>Dobbs</a:t>
            </a:r>
            <a:r>
              <a:rPr lang="es-ES" dirty="0">
                <a:solidFill>
                  <a:schemeClr val="bg1"/>
                </a:solidFill>
              </a:rPr>
              <a:t> (2015) menciona que la planificación estratégica trae muchos beneficios tangibles e intangibles. Sus resultados justifican cualquier inversión de tiempo, energía y dinero. Algunos aspectos importante de la planificación estratégica incluyen lo siguiente:  (a) descubrir las fortalezas, limitaciones y debilidades de la iglesia, (b) construir sobre sus fortalezas y minimizar sus debilidades, (c) facilita la comunicación congregacional, construyendo un ambiente de confianza, (d) ayuda a entender e implementar la salud espiritual, (e) descubrir la manera como Dios está bendiciendo la iglesias alrededor y más allá, (f) promueve un reavivamiento, (g) articula el trabajo de los diferentes ministerios, (h) desarrolla y comunica la visión dada por Dios,  (i) descubre y articula una inspiradora e irresistible visión, (j) entiende y se conecta más efectivamente con la comunidad, (k) </a:t>
            </a:r>
            <a:r>
              <a:rPr lang="es-ES" dirty="0" err="1">
                <a:solidFill>
                  <a:schemeClr val="bg1"/>
                </a:solidFill>
              </a:rPr>
              <a:t>desarro-lla</a:t>
            </a:r>
            <a:r>
              <a:rPr lang="es-ES" dirty="0">
                <a:solidFill>
                  <a:schemeClr val="bg1"/>
                </a:solidFill>
              </a:rPr>
              <a:t> un proceso de discipulado en toda la congregación, (l) evalúa, recluta y desarrolla un fuerte equipo de apoyo, (m) moviliza a la congregación a servir y hacer trabajo de ministerio, (n) hace sabias decisiones acerca de las facilidades y su ubicación, (o) hacer un inventario y evaluación de donantes actuales, (p) explora nueva tendencia de donación para aumentar los ingresos, (q) diseña una estrategia de mayordomía para ayudar a las personas a ser mejores mayordomos de sus finanzas, (r) analiza y evalúa el presupuesto de la iglesia buscando la forma de lograr el mejor manejo de las finanzas del congregación, (s) conocer como imple-mentar el plan estratégico completo y (t) evalúa y mejora regularmente los ministerios de la iglesia. </a:t>
            </a:r>
          </a:p>
          <a:p>
            <a:r>
              <a:rPr lang="es-ES" dirty="0">
                <a:solidFill>
                  <a:schemeClr val="bg1"/>
                </a:solidFill>
              </a:rPr>
              <a:t>Dimensiones</a:t>
            </a:r>
          </a:p>
        </p:txBody>
      </p:sp>
    </p:spTree>
    <p:extLst>
      <p:ext uri="{BB962C8B-B14F-4D97-AF65-F5344CB8AC3E}">
        <p14:creationId xmlns:p14="http://schemas.microsoft.com/office/powerpoint/2010/main" val="2413910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EAA277-350E-4398-AB3D-CD03F453DE5A}"/>
              </a:ext>
            </a:extLst>
          </p:cNvPr>
          <p:cNvSpPr/>
          <p:nvPr/>
        </p:nvSpPr>
        <p:spPr>
          <a:xfrm>
            <a:off x="754380" y="980569"/>
            <a:ext cx="10698480" cy="5632311"/>
          </a:xfrm>
          <a:prstGeom prst="rect">
            <a:avLst/>
          </a:prstGeom>
        </p:spPr>
        <p:txBody>
          <a:bodyPr wrap="square">
            <a:spAutoFit/>
          </a:bodyPr>
          <a:lstStyle/>
          <a:p>
            <a:pPr algn="ctr"/>
            <a:r>
              <a:rPr lang="es-ES" dirty="0"/>
              <a:t> </a:t>
            </a:r>
            <a:r>
              <a:rPr lang="es-ES" sz="4000" dirty="0">
                <a:solidFill>
                  <a:schemeClr val="bg1"/>
                </a:solidFill>
              </a:rPr>
              <a:t>Para Berry (2007), las organizaciones necesitan hacer énfasis en su misión; clarificar la definición de propósitos, al tiempo que hacen un mayor uso de estándares de calidad y desarrollan una cultura orientada al cambio y a la innovación caracterizada por una definición clara de la misión, la visión y las estrategias.  </a:t>
            </a:r>
          </a:p>
        </p:txBody>
      </p:sp>
    </p:spTree>
    <p:extLst>
      <p:ext uri="{BB962C8B-B14F-4D97-AF65-F5344CB8AC3E}">
        <p14:creationId xmlns:p14="http://schemas.microsoft.com/office/powerpoint/2010/main" val="3433843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E16DBD-B9E9-4647-B66A-99919CF8180B}"/>
              </a:ext>
            </a:extLst>
          </p:cNvPr>
          <p:cNvSpPr/>
          <p:nvPr/>
        </p:nvSpPr>
        <p:spPr>
          <a:xfrm>
            <a:off x="697230" y="699552"/>
            <a:ext cx="11087100" cy="5632311"/>
          </a:xfrm>
          <a:prstGeom prst="rect">
            <a:avLst/>
          </a:prstGeom>
        </p:spPr>
        <p:txBody>
          <a:bodyPr wrap="square">
            <a:spAutoFit/>
          </a:bodyPr>
          <a:lstStyle/>
          <a:p>
            <a:r>
              <a:rPr lang="es-ES" sz="4000" dirty="0">
                <a:solidFill>
                  <a:schemeClr val="bg1"/>
                </a:solidFill>
                <a:latin typeface="Times New Roman" panose="02020603050405020304" pitchFamily="18" charset="0"/>
                <a:cs typeface="Times New Roman" panose="02020603050405020304" pitchFamily="18" charset="0"/>
              </a:rPr>
              <a:t>Winston (2009) Una declaración de misión ayuda a una iglesia o ministerio al</a:t>
            </a:r>
          </a:p>
          <a:p>
            <a:r>
              <a:rPr lang="es-ES" sz="4000" dirty="0">
                <a:solidFill>
                  <a:schemeClr val="bg1"/>
                </a:solidFill>
                <a:latin typeface="Times New Roman" panose="02020603050405020304" pitchFamily="18" charset="0"/>
                <a:cs typeface="Times New Roman" panose="02020603050405020304" pitchFamily="18" charset="0"/>
              </a:rPr>
              <a:t>1. dándole una razón de ser, y una explicación a los miembros y otros de por qué existe como organización;</a:t>
            </a:r>
          </a:p>
          <a:p>
            <a:r>
              <a:rPr lang="es-ES" sz="4000" dirty="0">
                <a:solidFill>
                  <a:schemeClr val="bg1"/>
                </a:solidFill>
                <a:latin typeface="Times New Roman" panose="02020603050405020304" pitchFamily="18" charset="0"/>
                <a:cs typeface="Times New Roman" panose="02020603050405020304" pitchFamily="18" charset="0"/>
              </a:rPr>
              <a:t>2. ayudando a establecer límites alrededor del ministerio y definiendo lo que hará y no hará; 3. describir la necesidad que la organización está tratando de satisfacer en el mundo;</a:t>
            </a:r>
          </a:p>
        </p:txBody>
      </p:sp>
    </p:spTree>
    <p:extLst>
      <p:ext uri="{BB962C8B-B14F-4D97-AF65-F5344CB8AC3E}">
        <p14:creationId xmlns:p14="http://schemas.microsoft.com/office/powerpoint/2010/main" val="280489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CFFD4-2D78-4050-800E-C5366FE3FFDC}"/>
              </a:ext>
            </a:extLst>
          </p:cNvPr>
          <p:cNvSpPr/>
          <p:nvPr/>
        </p:nvSpPr>
        <p:spPr>
          <a:xfrm>
            <a:off x="811530" y="1143030"/>
            <a:ext cx="10835640" cy="5016758"/>
          </a:xfrm>
          <a:prstGeom prst="rect">
            <a:avLst/>
          </a:prstGeom>
        </p:spPr>
        <p:txBody>
          <a:bodyPr wrap="square">
            <a:spAutoFit/>
          </a:bodyPr>
          <a:lstStyle/>
          <a:p>
            <a:pPr lvl="0"/>
            <a:r>
              <a:rPr lang="es-ES" sz="4000" dirty="0">
                <a:solidFill>
                  <a:prstClr val="black"/>
                </a:solidFill>
                <a:latin typeface="Times New Roman" panose="02020603050405020304" pitchFamily="18" charset="0"/>
                <a:cs typeface="Times New Roman" panose="02020603050405020304" pitchFamily="18" charset="0"/>
              </a:rPr>
              <a:t>4. dar una descripción general de cómo responderá la organización a esa </a:t>
            </a:r>
            <a:r>
              <a:rPr lang="es-ES" sz="4000" dirty="0" err="1">
                <a:solidFill>
                  <a:prstClr val="black"/>
                </a:solidFill>
                <a:latin typeface="Times New Roman" panose="02020603050405020304" pitchFamily="18" charset="0"/>
                <a:cs typeface="Times New Roman" panose="02020603050405020304" pitchFamily="18" charset="0"/>
              </a:rPr>
              <a:t>necesi</a:t>
            </a:r>
            <a:r>
              <a:rPr lang="es-ES" sz="4000" dirty="0">
                <a:solidFill>
                  <a:prstClr val="black"/>
                </a:solidFill>
                <a:latin typeface="Times New Roman" panose="02020603050405020304" pitchFamily="18" charset="0"/>
                <a:cs typeface="Times New Roman" panose="02020603050405020304" pitchFamily="18" charset="0"/>
              </a:rPr>
              <a:t>-dad;</a:t>
            </a:r>
          </a:p>
          <a:p>
            <a:pPr lvl="0"/>
            <a:r>
              <a:rPr lang="es-ES" sz="4000" dirty="0">
                <a:solidFill>
                  <a:prstClr val="black"/>
                </a:solidFill>
                <a:latin typeface="Times New Roman" panose="02020603050405020304" pitchFamily="18" charset="0"/>
                <a:cs typeface="Times New Roman" panose="02020603050405020304" pitchFamily="18" charset="0"/>
              </a:rPr>
              <a:t>5. Actuar como el gancho sobre el cual se pueden colgar los objetivos principales de la organización;</a:t>
            </a:r>
          </a:p>
          <a:p>
            <a:pPr lvl="0"/>
            <a:r>
              <a:rPr lang="es-ES" sz="4000" dirty="0">
                <a:solidFill>
                  <a:prstClr val="black"/>
                </a:solidFill>
                <a:latin typeface="Times New Roman" panose="02020603050405020304" pitchFamily="18" charset="0"/>
                <a:cs typeface="Times New Roman" panose="02020603050405020304" pitchFamily="18" charset="0"/>
              </a:rPr>
              <a:t>6. ayudando a formar la base del ethos (o cultura) de la organización;</a:t>
            </a:r>
          </a:p>
          <a:p>
            <a:pPr lvl="0"/>
            <a:r>
              <a:rPr lang="es-ES" sz="4000" dirty="0">
                <a:solidFill>
                  <a:prstClr val="black"/>
                </a:solidFill>
                <a:latin typeface="Times New Roman" panose="02020603050405020304" pitchFamily="18" charset="0"/>
                <a:cs typeface="Times New Roman" panose="02020603050405020304" pitchFamily="18" charset="0"/>
              </a:rPr>
              <a:t>7. ayudar a comunicar a los que están fuera de qué se trata la organización </a:t>
            </a:r>
          </a:p>
        </p:txBody>
      </p:sp>
    </p:spTree>
    <p:extLst>
      <p:ext uri="{BB962C8B-B14F-4D97-AF65-F5344CB8AC3E}">
        <p14:creationId xmlns:p14="http://schemas.microsoft.com/office/powerpoint/2010/main" val="23945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2EB29-13B6-4EA5-9907-EBE77A3439A8}"/>
              </a:ext>
            </a:extLst>
          </p:cNvPr>
          <p:cNvSpPr/>
          <p:nvPr/>
        </p:nvSpPr>
        <p:spPr>
          <a:xfrm>
            <a:off x="525780" y="663297"/>
            <a:ext cx="11292840" cy="4524315"/>
          </a:xfrm>
          <a:prstGeom prst="rect">
            <a:avLst/>
          </a:prstGeom>
        </p:spPr>
        <p:txBody>
          <a:bodyPr wrap="square">
            <a:spAutoFit/>
          </a:bodyPr>
          <a:lstStyle/>
          <a:p>
            <a:r>
              <a:rPr lang="es-ES" sz="3600" dirty="0" err="1">
                <a:solidFill>
                  <a:schemeClr val="bg1"/>
                </a:solidFill>
              </a:rPr>
              <a:t>Boyett</a:t>
            </a:r>
            <a:r>
              <a:rPr lang="es-ES" sz="3600" dirty="0">
                <a:solidFill>
                  <a:schemeClr val="bg1"/>
                </a:solidFill>
              </a:rPr>
              <a:t> y </a:t>
            </a:r>
            <a:r>
              <a:rPr lang="es-ES" sz="3600" dirty="0" err="1">
                <a:solidFill>
                  <a:schemeClr val="bg1"/>
                </a:solidFill>
              </a:rPr>
              <a:t>Boyett</a:t>
            </a:r>
            <a:r>
              <a:rPr lang="es-ES" sz="3600" dirty="0">
                <a:solidFill>
                  <a:schemeClr val="bg1"/>
                </a:solidFill>
              </a:rPr>
              <a:t> (1999), al resumir las declaraciones de 79 influentes expertos mundiales en administración con relación a la importación de tener una declaración de visión, señalan que una visión interesante:</a:t>
            </a:r>
          </a:p>
          <a:p>
            <a:r>
              <a:rPr lang="es-ES" sz="3600" dirty="0">
                <a:solidFill>
                  <a:schemeClr val="bg1"/>
                </a:solidFill>
              </a:rPr>
              <a:t>Da sentido a los cambios que esperamos que hagan las personas.</a:t>
            </a:r>
          </a:p>
          <a:p>
            <a:endParaRPr lang="es-ES" sz="3600" dirty="0"/>
          </a:p>
        </p:txBody>
      </p:sp>
    </p:spTree>
    <p:extLst>
      <p:ext uri="{BB962C8B-B14F-4D97-AF65-F5344CB8AC3E}">
        <p14:creationId xmlns:p14="http://schemas.microsoft.com/office/powerpoint/2010/main" val="3062295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C72E3-CD2B-4195-8609-8AAB59475D09}"/>
              </a:ext>
            </a:extLst>
          </p:cNvPr>
          <p:cNvSpPr/>
          <p:nvPr/>
        </p:nvSpPr>
        <p:spPr>
          <a:xfrm>
            <a:off x="697230" y="889844"/>
            <a:ext cx="10892790" cy="4524315"/>
          </a:xfrm>
          <a:prstGeom prst="rect">
            <a:avLst/>
          </a:prstGeom>
        </p:spPr>
        <p:txBody>
          <a:bodyPr wrap="square">
            <a:spAutoFit/>
          </a:bodyPr>
          <a:lstStyle/>
          <a:p>
            <a:pPr lvl="0" algn="ctr"/>
            <a:r>
              <a:rPr lang="es-ES" sz="3600" dirty="0">
                <a:solidFill>
                  <a:prstClr val="black"/>
                </a:solidFill>
              </a:rPr>
              <a:t>Evoca una imagen mental clara y positiva de un estado futuro.</a:t>
            </a:r>
          </a:p>
          <a:p>
            <a:pPr lvl="0" algn="ctr"/>
            <a:r>
              <a:rPr lang="es-ES" sz="3600" dirty="0">
                <a:solidFill>
                  <a:prstClr val="black"/>
                </a:solidFill>
              </a:rPr>
              <a:t>Crea orgullo, energía y sentido de cumplimiento.</a:t>
            </a:r>
          </a:p>
          <a:p>
            <a:pPr lvl="0" algn="ctr"/>
            <a:r>
              <a:rPr lang="es-ES" sz="3600" dirty="0">
                <a:solidFill>
                  <a:prstClr val="black"/>
                </a:solidFill>
              </a:rPr>
              <a:t>Es memorable.</a:t>
            </a:r>
          </a:p>
          <a:p>
            <a:pPr lvl="0" algn="ctr"/>
            <a:r>
              <a:rPr lang="es-ES" sz="3600" dirty="0">
                <a:solidFill>
                  <a:prstClr val="black"/>
                </a:solidFill>
              </a:rPr>
              <a:t>Es motivante.</a:t>
            </a:r>
          </a:p>
          <a:p>
            <a:pPr lvl="0" algn="ctr"/>
            <a:r>
              <a:rPr lang="es-ES" sz="3600" dirty="0">
                <a:solidFill>
                  <a:prstClr val="black"/>
                </a:solidFill>
              </a:rPr>
              <a:t>Es idealista.</a:t>
            </a:r>
          </a:p>
          <a:p>
            <a:pPr lvl="0" algn="ctr"/>
            <a:r>
              <a:rPr lang="es-ES" sz="3600" dirty="0">
                <a:solidFill>
                  <a:prstClr val="white"/>
                </a:solidFill>
              </a:rPr>
              <a:t>futuro</a:t>
            </a:r>
            <a:endParaRPr lang="en-US" dirty="0"/>
          </a:p>
        </p:txBody>
      </p:sp>
    </p:spTree>
    <p:extLst>
      <p:ext uri="{BB962C8B-B14F-4D97-AF65-F5344CB8AC3E}">
        <p14:creationId xmlns:p14="http://schemas.microsoft.com/office/powerpoint/2010/main" val="176550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50D968-87CF-4E7A-9858-52744B1DD19C}"/>
              </a:ext>
            </a:extLst>
          </p:cNvPr>
          <p:cNvSpPr/>
          <p:nvPr/>
        </p:nvSpPr>
        <p:spPr>
          <a:xfrm>
            <a:off x="688232" y="1402274"/>
            <a:ext cx="11167437" cy="4401205"/>
          </a:xfrm>
          <a:prstGeom prst="rect">
            <a:avLst/>
          </a:prstGeom>
        </p:spPr>
        <p:txBody>
          <a:bodyPr wrap="square">
            <a:spAutoFit/>
          </a:bodyPr>
          <a:lstStyle/>
          <a:p>
            <a:pPr indent="228600" algn="ctr">
              <a:spcAft>
                <a:spcPts val="800"/>
              </a:spcAft>
            </a:pPr>
            <a:r>
              <a:rPr lang="es-DO"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Christian A. Schwarz, quien desde 1994 hasta 1996 dirigió el trabajo de investigación más exhaustivo jamás realizado sobre los elementos que inciden en el crecimiento de la iglesia, en el cual participaron un total de mil iglesias de 32 países. Encontró ocho características cualitativas de las iglesias en crecimiento   </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7800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716DFE-D6A4-46DC-96F7-46D81E9FB1FE}"/>
              </a:ext>
            </a:extLst>
          </p:cNvPr>
          <p:cNvSpPr/>
          <p:nvPr/>
        </p:nvSpPr>
        <p:spPr>
          <a:xfrm>
            <a:off x="708660" y="502563"/>
            <a:ext cx="11029950" cy="4801314"/>
          </a:xfrm>
          <a:prstGeom prst="rect">
            <a:avLst/>
          </a:prstGeom>
        </p:spPr>
        <p:txBody>
          <a:bodyPr wrap="square">
            <a:spAutoFit/>
          </a:bodyPr>
          <a:lstStyle/>
          <a:p>
            <a:pPr lvl="0"/>
            <a:r>
              <a:rPr lang="es-ES" sz="3600" dirty="0">
                <a:solidFill>
                  <a:prstClr val="black"/>
                </a:solidFill>
              </a:rPr>
              <a:t>Ofrece una visión del futuro que es clara y demostrablemente mejor.</a:t>
            </a:r>
          </a:p>
          <a:p>
            <a:pPr lvl="0"/>
            <a:r>
              <a:rPr lang="es-ES" sz="3600" dirty="0">
                <a:solidFill>
                  <a:prstClr val="black"/>
                </a:solidFill>
              </a:rPr>
              <a:t>Encaja con la historia, cultura y valores de la organización.</a:t>
            </a:r>
          </a:p>
          <a:p>
            <a:pPr lvl="0"/>
            <a:r>
              <a:rPr lang="es-ES" sz="3600" dirty="0">
                <a:solidFill>
                  <a:prstClr val="black"/>
                </a:solidFill>
              </a:rPr>
              <a:t>Establece patrones de excelencia que reflejan ideales elevados.</a:t>
            </a:r>
          </a:p>
          <a:p>
            <a:pPr lvl="0"/>
            <a:r>
              <a:rPr lang="es-ES" sz="3600" dirty="0">
                <a:solidFill>
                  <a:prstClr val="black"/>
                </a:solidFill>
              </a:rPr>
              <a:t>Clarifica los objetivos y la dirección.</a:t>
            </a:r>
          </a:p>
          <a:p>
            <a:pPr lvl="0"/>
            <a:r>
              <a:rPr lang="es-ES" sz="3600" dirty="0">
                <a:solidFill>
                  <a:prstClr val="black"/>
                </a:solidFill>
              </a:rPr>
              <a:t>Inspira entusiasmo.</a:t>
            </a:r>
          </a:p>
          <a:p>
            <a:pPr lvl="0"/>
            <a:r>
              <a:rPr lang="es-ES" dirty="0">
                <a:solidFill>
                  <a:prstClr val="white"/>
                </a:solidFill>
              </a:rPr>
              <a:t>el </a:t>
            </a:r>
            <a:endParaRPr lang="en-US" dirty="0"/>
          </a:p>
        </p:txBody>
      </p:sp>
    </p:spTree>
    <p:extLst>
      <p:ext uri="{BB962C8B-B14F-4D97-AF65-F5344CB8AC3E}">
        <p14:creationId xmlns:p14="http://schemas.microsoft.com/office/powerpoint/2010/main" val="3345259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7971F0-10DC-495A-BD88-912C291E333E}"/>
              </a:ext>
            </a:extLst>
          </p:cNvPr>
          <p:cNvSpPr/>
          <p:nvPr/>
        </p:nvSpPr>
        <p:spPr>
          <a:xfrm>
            <a:off x="571500" y="1130588"/>
            <a:ext cx="11315700" cy="5078313"/>
          </a:xfrm>
          <a:prstGeom prst="rect">
            <a:avLst/>
          </a:prstGeom>
        </p:spPr>
        <p:txBody>
          <a:bodyPr wrap="square">
            <a:spAutoFit/>
          </a:bodyPr>
          <a:lstStyle/>
          <a:p>
            <a:pPr lvl="0"/>
            <a:r>
              <a:rPr lang="es-ES" sz="3600" dirty="0">
                <a:solidFill>
                  <a:prstClr val="black"/>
                </a:solidFill>
              </a:rPr>
              <a:t>Anima al compromiso.</a:t>
            </a:r>
          </a:p>
          <a:p>
            <a:pPr lvl="0"/>
            <a:r>
              <a:rPr lang="es-ES" sz="3600" dirty="0">
                <a:solidFill>
                  <a:prstClr val="black"/>
                </a:solidFill>
              </a:rPr>
              <a:t>Refleja la unicidad de la organización.</a:t>
            </a:r>
          </a:p>
          <a:p>
            <a:pPr lvl="0"/>
            <a:r>
              <a:rPr lang="es-ES" sz="3600" dirty="0">
                <a:solidFill>
                  <a:prstClr val="black"/>
                </a:solidFill>
              </a:rPr>
              <a:t>Es ambiciosa.</a:t>
            </a:r>
          </a:p>
          <a:p>
            <a:pPr lvl="0"/>
            <a:r>
              <a:rPr lang="es-ES" sz="3600" dirty="0">
                <a:solidFill>
                  <a:prstClr val="black"/>
                </a:solidFill>
              </a:rPr>
              <a:t>Atrae la atención.</a:t>
            </a:r>
          </a:p>
          <a:p>
            <a:pPr lvl="0"/>
            <a:r>
              <a:rPr lang="es-ES" sz="3600" dirty="0">
                <a:solidFill>
                  <a:prstClr val="black"/>
                </a:solidFill>
              </a:rPr>
              <a:t>Concentra la atención.</a:t>
            </a:r>
          </a:p>
          <a:p>
            <a:pPr lvl="0"/>
            <a:r>
              <a:rPr lang="es-ES" sz="3600" dirty="0">
                <a:solidFill>
                  <a:prstClr val="black"/>
                </a:solidFill>
              </a:rPr>
              <a:t>Guía la actividad del día a día.</a:t>
            </a:r>
          </a:p>
          <a:p>
            <a:pPr lvl="0"/>
            <a:r>
              <a:rPr lang="es-ES" sz="3600" dirty="0">
                <a:solidFill>
                  <a:prstClr val="black"/>
                </a:solidFill>
              </a:rPr>
              <a:t>Llena de sentido y significación las actividades diarias</a:t>
            </a:r>
          </a:p>
          <a:p>
            <a:pPr lvl="0"/>
            <a:r>
              <a:rPr lang="es-ES" sz="3600" dirty="0">
                <a:solidFill>
                  <a:prstClr val="black"/>
                </a:solidFill>
              </a:rPr>
              <a:t>Crea un puente entre el presente</a:t>
            </a:r>
            <a:r>
              <a:rPr lang="es-ES" sz="3600" dirty="0">
                <a:solidFill>
                  <a:prstClr val="white"/>
                </a:solidFill>
              </a:rPr>
              <a:t> </a:t>
            </a:r>
            <a:r>
              <a:rPr lang="es-ES" dirty="0">
                <a:solidFill>
                  <a:prstClr val="white"/>
                </a:solidFill>
              </a:rPr>
              <a:t>y</a:t>
            </a:r>
            <a:endParaRPr lang="en-US" dirty="0"/>
          </a:p>
        </p:txBody>
      </p:sp>
    </p:spTree>
    <p:extLst>
      <p:ext uri="{BB962C8B-B14F-4D97-AF65-F5344CB8AC3E}">
        <p14:creationId xmlns:p14="http://schemas.microsoft.com/office/powerpoint/2010/main" val="929443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488233-D74C-495D-BC3A-969B3DF8C119}"/>
              </a:ext>
            </a:extLst>
          </p:cNvPr>
          <p:cNvSpPr/>
          <p:nvPr/>
        </p:nvSpPr>
        <p:spPr>
          <a:xfrm>
            <a:off x="662940" y="664548"/>
            <a:ext cx="11247120" cy="5632311"/>
          </a:xfrm>
          <a:prstGeom prst="rect">
            <a:avLst/>
          </a:prstGeom>
        </p:spPr>
        <p:txBody>
          <a:bodyPr wrap="square">
            <a:spAutoFit/>
          </a:bodyPr>
          <a:lstStyle/>
          <a:p>
            <a:r>
              <a:rPr lang="es-ES" sz="4000" dirty="0" err="1">
                <a:solidFill>
                  <a:schemeClr val="bg1"/>
                </a:solidFill>
              </a:rPr>
              <a:t>Ndalamba</a:t>
            </a:r>
            <a:r>
              <a:rPr lang="es-ES" sz="4000" dirty="0">
                <a:solidFill>
                  <a:schemeClr val="bg1"/>
                </a:solidFill>
              </a:rPr>
              <a:t>, Caldwell y Anderson (2018) dicen  que proveer una visión para el grupo es una tarea moral del, y que si el líder es incapaz de proveer tal visión, los seguidores van a estar menos inclinados a confiar en su capacidad de liderazgo, ya que la visión es lo que guía al grupo o la organización, y que por lo tanto, si hay carencia de visión, también habrá carencia de dirección.</a:t>
            </a:r>
            <a:endParaRPr lang="en-US" sz="4000" dirty="0">
              <a:solidFill>
                <a:schemeClr val="bg1"/>
              </a:solidFill>
            </a:endParaRPr>
          </a:p>
        </p:txBody>
      </p:sp>
    </p:spTree>
    <p:extLst>
      <p:ext uri="{BB962C8B-B14F-4D97-AF65-F5344CB8AC3E}">
        <p14:creationId xmlns:p14="http://schemas.microsoft.com/office/powerpoint/2010/main" val="4002778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91781E-B4CD-463B-B6B5-543BFD7E21FC}"/>
              </a:ext>
            </a:extLst>
          </p:cNvPr>
          <p:cNvSpPr/>
          <p:nvPr/>
        </p:nvSpPr>
        <p:spPr>
          <a:xfrm>
            <a:off x="788670" y="1174879"/>
            <a:ext cx="10709910" cy="5016758"/>
          </a:xfrm>
          <a:prstGeom prst="rect">
            <a:avLst/>
          </a:prstGeom>
        </p:spPr>
        <p:txBody>
          <a:bodyPr wrap="square">
            <a:spAutoFit/>
          </a:bodyPr>
          <a:lstStyle/>
          <a:p>
            <a:r>
              <a:rPr lang="es-ES" sz="4000" dirty="0">
                <a:solidFill>
                  <a:schemeClr val="bg1"/>
                </a:solidFill>
              </a:rPr>
              <a:t>Day (2018) dice que la iglesia necesita profundizar más en los elementos que están incidiendo en el éxito tanto de instituciones cristianas, como instituciones seculares siendo uno de los elementos claves la planeación estratégica para hacer avanzar la en el cumplimiento de la misión. </a:t>
            </a:r>
            <a:endParaRPr lang="en-US" sz="4000" dirty="0">
              <a:solidFill>
                <a:schemeClr val="bg1"/>
              </a:solidFill>
            </a:endParaRPr>
          </a:p>
        </p:txBody>
      </p:sp>
    </p:spTree>
    <p:extLst>
      <p:ext uri="{BB962C8B-B14F-4D97-AF65-F5344CB8AC3E}">
        <p14:creationId xmlns:p14="http://schemas.microsoft.com/office/powerpoint/2010/main" val="755007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998E09-2C73-4E0D-88EB-03083BD98706}"/>
              </a:ext>
            </a:extLst>
          </p:cNvPr>
          <p:cNvSpPr/>
          <p:nvPr/>
        </p:nvSpPr>
        <p:spPr>
          <a:xfrm>
            <a:off x="822960" y="1859548"/>
            <a:ext cx="10652760" cy="3170099"/>
          </a:xfrm>
          <a:prstGeom prst="rect">
            <a:avLst/>
          </a:prstGeom>
        </p:spPr>
        <p:txBody>
          <a:bodyPr wrap="square">
            <a:spAutoFit/>
          </a:bodyPr>
          <a:lstStyle/>
          <a:p>
            <a:r>
              <a:rPr lang="es-ES" sz="4000" dirty="0">
                <a:solidFill>
                  <a:prstClr val="black"/>
                </a:solidFill>
              </a:rPr>
              <a:t>Esto está en armonía con lo que dice White (1999) Obrero Evangélicos “Si el orden y la regularidad son esenciales en el mundo de los negocios, ¡cuánto más no lo serán en la obra de Dios!”</a:t>
            </a:r>
            <a:endParaRPr lang="en-US" dirty="0"/>
          </a:p>
        </p:txBody>
      </p:sp>
    </p:spTree>
    <p:extLst>
      <p:ext uri="{BB962C8B-B14F-4D97-AF65-F5344CB8AC3E}">
        <p14:creationId xmlns:p14="http://schemas.microsoft.com/office/powerpoint/2010/main" val="209333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51881-EEF5-4974-A579-EDC4C5488C6B}"/>
              </a:ext>
            </a:extLst>
          </p:cNvPr>
          <p:cNvSpPr/>
          <p:nvPr/>
        </p:nvSpPr>
        <p:spPr>
          <a:xfrm>
            <a:off x="662940" y="659190"/>
            <a:ext cx="11132820" cy="5632311"/>
          </a:xfrm>
          <a:prstGeom prst="rect">
            <a:avLst/>
          </a:prstGeom>
        </p:spPr>
        <p:txBody>
          <a:bodyPr wrap="square">
            <a:spAutoFit/>
          </a:bodyPr>
          <a:lstStyle/>
          <a:p>
            <a:r>
              <a:rPr lang="es-ES" sz="4000" dirty="0" err="1">
                <a:solidFill>
                  <a:schemeClr val="bg1"/>
                </a:solidFill>
              </a:rPr>
              <a:t>Tutsch</a:t>
            </a:r>
            <a:r>
              <a:rPr lang="es-ES" sz="4000" dirty="0">
                <a:solidFill>
                  <a:schemeClr val="bg1"/>
                </a:solidFill>
              </a:rPr>
              <a:t> (2009) presenta que Elena G. de White crea un balance muy favorable al mostrar que la forma correcta de ejercer el liderazgo cristiano consiste en sentarse a planear de manera inteligente, y luego someter esos planes a la soberana voluntad de Dios con una actitud de sumisión y absoluta disposición a ponerlos en práctica o abandonarlos según Él lo indique.</a:t>
            </a:r>
            <a:endParaRPr lang="en-US" sz="4000" dirty="0">
              <a:solidFill>
                <a:schemeClr val="bg1"/>
              </a:solidFill>
            </a:endParaRPr>
          </a:p>
        </p:txBody>
      </p:sp>
    </p:spTree>
    <p:extLst>
      <p:ext uri="{BB962C8B-B14F-4D97-AF65-F5344CB8AC3E}">
        <p14:creationId xmlns:p14="http://schemas.microsoft.com/office/powerpoint/2010/main" val="4226442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F64F37-1409-4103-87F7-4B34BFECD83B}"/>
              </a:ext>
            </a:extLst>
          </p:cNvPr>
          <p:cNvSpPr/>
          <p:nvPr/>
        </p:nvSpPr>
        <p:spPr>
          <a:xfrm>
            <a:off x="422910" y="1576269"/>
            <a:ext cx="11098530" cy="3785652"/>
          </a:xfrm>
          <a:prstGeom prst="rect">
            <a:avLst/>
          </a:prstGeom>
        </p:spPr>
        <p:txBody>
          <a:bodyPr wrap="square">
            <a:spAutoFit/>
          </a:bodyPr>
          <a:lstStyle/>
          <a:p>
            <a:pPr algn="ctr"/>
            <a:r>
              <a:rPr lang="es-ES" sz="4000" dirty="0">
                <a:solidFill>
                  <a:schemeClr val="bg1"/>
                </a:solidFill>
              </a:rPr>
              <a:t>White (1979) “Debe haber mucha más responsabilidad personal, mucha más meditación y planificación, mucho más poder mental dedicados al Maestro. Esto ampliará la capacidad de la mente, y agudizará las mentes. </a:t>
            </a:r>
            <a:endParaRPr lang="en-US" sz="4000" dirty="0">
              <a:solidFill>
                <a:schemeClr val="bg1"/>
              </a:solidFill>
            </a:endParaRPr>
          </a:p>
        </p:txBody>
      </p:sp>
    </p:spTree>
    <p:extLst>
      <p:ext uri="{BB962C8B-B14F-4D97-AF65-F5344CB8AC3E}">
        <p14:creationId xmlns:p14="http://schemas.microsoft.com/office/powerpoint/2010/main" val="762123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E62C2-04D7-4CFE-B536-A129D2FB1746}"/>
              </a:ext>
            </a:extLst>
          </p:cNvPr>
          <p:cNvSpPr/>
          <p:nvPr/>
        </p:nvSpPr>
        <p:spPr>
          <a:xfrm>
            <a:off x="845820" y="1074212"/>
            <a:ext cx="10561320" cy="5016758"/>
          </a:xfrm>
          <a:prstGeom prst="rect">
            <a:avLst/>
          </a:prstGeom>
        </p:spPr>
        <p:txBody>
          <a:bodyPr wrap="square">
            <a:spAutoFit/>
          </a:bodyPr>
          <a:lstStyle/>
          <a:p>
            <a:r>
              <a:rPr lang="es-ES" sz="4000" dirty="0">
                <a:solidFill>
                  <a:prstClr val="black"/>
                </a:solidFill>
              </a:rPr>
              <a:t>White (2000) A medida que nos acercamos a la crisis final, en lugar del sentimiento de que hay menos necesidad de orden y armonía de acción, debemos ser más sistemáticos de lo que hemos sido hasta ahora. Toda nuestra obra debe ser conducida de acuerdo con planes bien definidos.</a:t>
            </a:r>
            <a:endParaRPr lang="en-US" dirty="0"/>
          </a:p>
        </p:txBody>
      </p:sp>
    </p:spTree>
    <p:extLst>
      <p:ext uri="{BB962C8B-B14F-4D97-AF65-F5344CB8AC3E}">
        <p14:creationId xmlns:p14="http://schemas.microsoft.com/office/powerpoint/2010/main" val="3314485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7568F2-5A96-4111-809A-F4EC167BADE0}"/>
              </a:ext>
            </a:extLst>
          </p:cNvPr>
          <p:cNvSpPr/>
          <p:nvPr/>
        </p:nvSpPr>
        <p:spPr>
          <a:xfrm>
            <a:off x="765810" y="872966"/>
            <a:ext cx="11029950" cy="5016758"/>
          </a:xfrm>
          <a:prstGeom prst="rect">
            <a:avLst/>
          </a:prstGeom>
        </p:spPr>
        <p:txBody>
          <a:bodyPr wrap="square">
            <a:spAutoFit/>
          </a:bodyPr>
          <a:lstStyle/>
          <a:p>
            <a:pPr algn="ctr"/>
            <a:r>
              <a:rPr lang="es-ES" dirty="0"/>
              <a:t> </a:t>
            </a:r>
            <a:r>
              <a:rPr lang="es-ES" sz="4000" dirty="0">
                <a:solidFill>
                  <a:schemeClr val="bg1"/>
                </a:solidFill>
              </a:rPr>
              <a:t>“Por lo general, Dios no obra milagros para promover su verdad […] El obra de acuerdo con grandes principios que ha dado a la humanidad, y nuestra parte con-</a:t>
            </a:r>
            <a:r>
              <a:rPr lang="es-ES" sz="4000" dirty="0" err="1">
                <a:solidFill>
                  <a:schemeClr val="bg1"/>
                </a:solidFill>
              </a:rPr>
              <a:t>siste</a:t>
            </a:r>
            <a:r>
              <a:rPr lang="es-ES" sz="4000" dirty="0">
                <a:solidFill>
                  <a:schemeClr val="bg1"/>
                </a:solidFill>
              </a:rPr>
              <a:t> en trazar planes sabios y en poner en acción los medio por los cuales Dios producirá ciertos resultados” (El Evangelismo, </a:t>
            </a:r>
            <a:r>
              <a:rPr lang="es-ES" sz="4000" dirty="0" err="1">
                <a:solidFill>
                  <a:schemeClr val="bg1"/>
                </a:solidFill>
              </a:rPr>
              <a:t>pp</a:t>
            </a:r>
            <a:r>
              <a:rPr lang="es-ES" sz="4000" dirty="0">
                <a:solidFill>
                  <a:schemeClr val="bg1"/>
                </a:solidFill>
              </a:rPr>
              <a:t> 473,474).</a:t>
            </a:r>
            <a:endParaRPr lang="en-US" sz="4000" dirty="0">
              <a:solidFill>
                <a:schemeClr val="bg1"/>
              </a:solidFill>
            </a:endParaRPr>
          </a:p>
        </p:txBody>
      </p:sp>
    </p:spTree>
    <p:extLst>
      <p:ext uri="{BB962C8B-B14F-4D97-AF65-F5344CB8AC3E}">
        <p14:creationId xmlns:p14="http://schemas.microsoft.com/office/powerpoint/2010/main" val="4153020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9E606-FB93-4D82-8334-9E57ABF85D5B}"/>
              </a:ext>
            </a:extLst>
          </p:cNvPr>
          <p:cNvSpPr/>
          <p:nvPr/>
        </p:nvSpPr>
        <p:spPr>
          <a:xfrm>
            <a:off x="697230" y="1164789"/>
            <a:ext cx="10561320" cy="4401205"/>
          </a:xfrm>
          <a:prstGeom prst="rect">
            <a:avLst/>
          </a:prstGeom>
        </p:spPr>
        <p:txBody>
          <a:bodyPr wrap="square">
            <a:spAutoFit/>
          </a:bodyPr>
          <a:lstStyle/>
          <a:p>
            <a:pPr algn="ctr"/>
            <a:r>
              <a:rPr lang="es-ES" sz="4000" dirty="0">
                <a:solidFill>
                  <a:schemeClr val="bg1"/>
                </a:solidFill>
                <a:latin typeface="Times New Roman" panose="02020603050405020304" pitchFamily="18" charset="0"/>
                <a:cs typeface="Times New Roman" panose="02020603050405020304" pitchFamily="18" charset="0"/>
              </a:rPr>
              <a:t>White (1994) Es esencial trabajar con orden, siguiendo un plan organizado, y un objetivo definido. Nadie puede instruir en forma adecuada a otra persona a menos que el instructor cuide que la obra que debe hacerse se realice en forma </a:t>
            </a:r>
            <a:r>
              <a:rPr lang="es-ES" sz="4000" dirty="0" err="1">
                <a:solidFill>
                  <a:schemeClr val="bg1"/>
                </a:solidFill>
                <a:latin typeface="Times New Roman" panose="02020603050405020304" pitchFamily="18" charset="0"/>
                <a:cs typeface="Times New Roman" panose="02020603050405020304" pitchFamily="18" charset="0"/>
              </a:rPr>
              <a:t>sis</a:t>
            </a:r>
            <a:r>
              <a:rPr lang="es-ES" sz="4000" dirty="0">
                <a:solidFill>
                  <a:schemeClr val="bg1"/>
                </a:solidFill>
                <a:latin typeface="Times New Roman" panose="02020603050405020304" pitchFamily="18" charset="0"/>
                <a:cs typeface="Times New Roman" panose="02020603050405020304" pitchFamily="18" charset="0"/>
              </a:rPr>
              <a:t>-temática y con orden, de manera que se efectúe a su debido tiempo... </a:t>
            </a:r>
          </a:p>
        </p:txBody>
      </p:sp>
    </p:spTree>
    <p:extLst>
      <p:ext uri="{BB962C8B-B14F-4D97-AF65-F5344CB8AC3E}">
        <p14:creationId xmlns:p14="http://schemas.microsoft.com/office/powerpoint/2010/main" val="10325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BF9C0-7EAE-421F-9EAD-6F2A03D74291}"/>
              </a:ext>
            </a:extLst>
          </p:cNvPr>
          <p:cNvSpPr/>
          <p:nvPr/>
        </p:nvSpPr>
        <p:spPr>
          <a:xfrm>
            <a:off x="2532987" y="1843365"/>
            <a:ext cx="8635705" cy="4811574"/>
          </a:xfrm>
          <a:prstGeom prst="rect">
            <a:avLst/>
          </a:prstGeom>
        </p:spPr>
        <p:txBody>
          <a:bodyPr wrap="square">
            <a:spAutoFit/>
          </a:bodyPr>
          <a:lstStyle/>
          <a:p>
            <a:pPr marL="342900" lvl="0" indent="-274320">
              <a:lnSpc>
                <a:spcPts val="3900"/>
              </a:lnSpc>
              <a:spcAft>
                <a:spcPts val="800"/>
              </a:spcAft>
              <a:buFont typeface="Wingdings" panose="05000000000000000000" pitchFamily="2" charset="2"/>
              <a:buChar char=""/>
            </a:pPr>
            <a:r>
              <a:rPr lang="es-DO" sz="3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Liderazgo capacitador.</a:t>
            </a:r>
            <a:endParaRPr lang="en-US" sz="3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274320">
              <a:lnSpc>
                <a:spcPts val="3900"/>
              </a:lnSpc>
              <a:spcAft>
                <a:spcPts val="800"/>
              </a:spcAft>
              <a:buFont typeface="Wingdings" panose="05000000000000000000" pitchFamily="2" charset="2"/>
              <a:buChar char=""/>
            </a:pPr>
            <a:r>
              <a:rPr lang="es-DO" sz="3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Ministerio según dones.</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274320">
              <a:lnSpc>
                <a:spcPts val="3900"/>
              </a:lnSpc>
              <a:spcAft>
                <a:spcPts val="800"/>
              </a:spcAft>
              <a:buFont typeface="Wingdings" panose="05000000000000000000" pitchFamily="2" charset="2"/>
              <a:buChar char=""/>
            </a:pPr>
            <a:r>
              <a:rPr lang="es-DO" sz="3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Espiritualidad ferviente, </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274320">
              <a:lnSpc>
                <a:spcPts val="3900"/>
              </a:lnSpc>
              <a:spcAft>
                <a:spcPts val="800"/>
              </a:spcAft>
              <a:buFont typeface="Wingdings" panose="05000000000000000000" pitchFamily="2" charset="2"/>
              <a:buChar char=""/>
            </a:pPr>
            <a:r>
              <a:rPr lang="es-DO" sz="3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Estructuras funcionales, </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274320">
              <a:lnSpc>
                <a:spcPts val="3900"/>
              </a:lnSpc>
              <a:spcAft>
                <a:spcPts val="800"/>
              </a:spcAft>
              <a:buFont typeface="Wingdings" panose="05000000000000000000" pitchFamily="2" charset="2"/>
              <a:buChar char=""/>
            </a:pPr>
            <a:r>
              <a:rPr lang="es-DO" sz="3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Culto inspirador</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274320">
              <a:lnSpc>
                <a:spcPts val="3900"/>
              </a:lnSpc>
              <a:spcAft>
                <a:spcPts val="800"/>
              </a:spcAft>
              <a:buFont typeface="Wingdings" panose="05000000000000000000" pitchFamily="2" charset="2"/>
              <a:buChar char=""/>
            </a:pPr>
            <a:r>
              <a:rPr lang="es-DO" sz="3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Grupos pequeños</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274320">
              <a:lnSpc>
                <a:spcPts val="3900"/>
              </a:lnSpc>
              <a:spcAft>
                <a:spcPts val="800"/>
              </a:spcAft>
              <a:buFont typeface="Wingdings" panose="05000000000000000000" pitchFamily="2" charset="2"/>
              <a:buChar char=""/>
            </a:pPr>
            <a:r>
              <a:rPr lang="es-DO" sz="3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Evangelismo según las necesidades </a:t>
            </a:r>
            <a:endParaRPr lang="en-US" sz="3500" dirty="0">
              <a:solidFill>
                <a:prstClr val="black"/>
              </a:solidFill>
              <a:latin typeface="Times New Roman" panose="02020603050405020304" pitchFamily="18" charset="0"/>
              <a:cs typeface="Times New Roman" panose="02020603050405020304" pitchFamily="18" charset="0"/>
            </a:endParaRPr>
          </a:p>
          <a:p>
            <a:pPr marL="342900" lvl="0" indent="-274320">
              <a:lnSpc>
                <a:spcPts val="3900"/>
              </a:lnSpc>
              <a:spcAft>
                <a:spcPts val="800"/>
              </a:spcAft>
              <a:buFont typeface="Wingdings" panose="05000000000000000000" pitchFamily="2" charset="2"/>
              <a:buChar char=""/>
            </a:pPr>
            <a:r>
              <a:rPr lang="es-DO" sz="3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Relaciones afectivas</a:t>
            </a:r>
            <a:endParaRPr lang="en-US" sz="3500" dirty="0"/>
          </a:p>
        </p:txBody>
      </p:sp>
      <p:sp>
        <p:nvSpPr>
          <p:cNvPr id="3" name="Rectangle 2">
            <a:extLst>
              <a:ext uri="{FF2B5EF4-FFF2-40B4-BE49-F238E27FC236}">
                <a16:creationId xmlns:a16="http://schemas.microsoft.com/office/drawing/2014/main" id="{95E218EF-9F25-4082-B2B8-DBCE3FD61DBF}"/>
              </a:ext>
            </a:extLst>
          </p:cNvPr>
          <p:cNvSpPr/>
          <p:nvPr/>
        </p:nvSpPr>
        <p:spPr>
          <a:xfrm>
            <a:off x="0" y="0"/>
            <a:ext cx="12192000" cy="1777263"/>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latin typeface="Times New Roman" panose="02020603050405020304" pitchFamily="18" charset="0"/>
                <a:cs typeface="Times New Roman" panose="02020603050405020304" pitchFamily="18" charset="0"/>
              </a:rPr>
              <a:t>Ocho características cualitativas de las </a:t>
            </a:r>
          </a:p>
          <a:p>
            <a:pPr algn="ctr"/>
            <a:r>
              <a:rPr lang="es-ES" sz="4400" dirty="0">
                <a:latin typeface="Times New Roman" panose="02020603050405020304" pitchFamily="18" charset="0"/>
                <a:cs typeface="Times New Roman" panose="02020603050405020304" pitchFamily="18" charset="0"/>
              </a:rPr>
              <a:t>iglesias en crecimiento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960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0770E-E92E-4AC8-9B45-CE211CA06312}"/>
              </a:ext>
            </a:extLst>
          </p:cNvPr>
          <p:cNvSpPr/>
          <p:nvPr/>
        </p:nvSpPr>
        <p:spPr>
          <a:xfrm>
            <a:off x="902970" y="1756678"/>
            <a:ext cx="10561320" cy="3170099"/>
          </a:xfrm>
          <a:prstGeom prst="rect">
            <a:avLst/>
          </a:prstGeom>
        </p:spPr>
        <p:txBody>
          <a:bodyPr wrap="square">
            <a:spAutoFit/>
          </a:bodyPr>
          <a:lstStyle/>
          <a:p>
            <a:pPr lvl="0"/>
            <a:r>
              <a:rPr lang="es-ES" sz="4000" dirty="0">
                <a:solidFill>
                  <a:prstClr val="black"/>
                </a:solidFill>
                <a:latin typeface="Times New Roman" panose="02020603050405020304" pitchFamily="18" charset="0"/>
                <a:cs typeface="Times New Roman" panose="02020603050405020304" pitchFamily="18" charset="0"/>
              </a:rPr>
              <a:t>White (1996) “Los hombres que ocupan puestos de responsabilidad deben progre-</a:t>
            </a:r>
            <a:r>
              <a:rPr lang="es-ES" sz="4000" dirty="0" err="1">
                <a:solidFill>
                  <a:prstClr val="black"/>
                </a:solidFill>
                <a:latin typeface="Times New Roman" panose="02020603050405020304" pitchFamily="18" charset="0"/>
                <a:cs typeface="Times New Roman" panose="02020603050405020304" pitchFamily="18" charset="0"/>
              </a:rPr>
              <a:t>sar</a:t>
            </a:r>
            <a:r>
              <a:rPr lang="es-ES" sz="4000" dirty="0">
                <a:solidFill>
                  <a:prstClr val="black"/>
                </a:solidFill>
                <a:latin typeface="Times New Roman" panose="02020603050405020304" pitchFamily="18" charset="0"/>
                <a:cs typeface="Times New Roman" panose="02020603050405020304" pitchFamily="18" charset="0"/>
              </a:rPr>
              <a:t> continuamente. No deben aferrarse a los métodos antiguos y creer que no es necesario convertirse en obreros que empleen métodos científicos”.</a:t>
            </a:r>
          </a:p>
        </p:txBody>
      </p:sp>
    </p:spTree>
    <p:extLst>
      <p:ext uri="{BB962C8B-B14F-4D97-AF65-F5344CB8AC3E}">
        <p14:creationId xmlns:p14="http://schemas.microsoft.com/office/powerpoint/2010/main" val="1096856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4455CE-C8F2-4FC1-9D27-A6DF6C421BA5}"/>
              </a:ext>
            </a:extLst>
          </p:cNvPr>
          <p:cNvSpPr/>
          <p:nvPr/>
        </p:nvSpPr>
        <p:spPr>
          <a:xfrm>
            <a:off x="1101686" y="3244334"/>
            <a:ext cx="10355855" cy="923330"/>
          </a:xfrm>
          <a:prstGeom prst="rect">
            <a:avLst/>
          </a:prstGeom>
        </p:spPr>
        <p:txBody>
          <a:bodyPr wrap="square">
            <a:spAutoFit/>
          </a:bodyPr>
          <a:lstStyle/>
          <a:p>
            <a:pPr algn="ctr"/>
            <a:r>
              <a:rPr lang="en-US" sz="5400" dirty="0" err="1">
                <a:solidFill>
                  <a:schemeClr val="bg1"/>
                </a:solidFill>
                <a:latin typeface="Times New Roman" panose="02020603050405020304" pitchFamily="18" charset="0"/>
                <a:cs typeface="Times New Roman" panose="02020603050405020304" pitchFamily="18" charset="0"/>
              </a:rPr>
              <a:t>Diferentes</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tipos</a:t>
            </a:r>
            <a:r>
              <a:rPr lang="en-US" sz="5400" dirty="0">
                <a:solidFill>
                  <a:schemeClr val="bg1"/>
                </a:solidFill>
                <a:latin typeface="Times New Roman" panose="02020603050405020304" pitchFamily="18" charset="0"/>
                <a:cs typeface="Times New Roman" panose="02020603050405020304" pitchFamily="18" charset="0"/>
              </a:rPr>
              <a:t> de </a:t>
            </a:r>
            <a:r>
              <a:rPr lang="en-US" sz="5400" dirty="0" err="1">
                <a:solidFill>
                  <a:schemeClr val="bg1"/>
                </a:solidFill>
                <a:latin typeface="Times New Roman" panose="02020603050405020304" pitchFamily="18" charset="0"/>
                <a:cs typeface="Times New Roman" panose="02020603050405020304" pitchFamily="18" charset="0"/>
              </a:rPr>
              <a:t>liderazgo</a:t>
            </a:r>
            <a:endParaRPr lang="en-US"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855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788A3D-7131-4862-8B48-AFA0C9D7616D}"/>
              </a:ext>
            </a:extLst>
          </p:cNvPr>
          <p:cNvSpPr/>
          <p:nvPr/>
        </p:nvSpPr>
        <p:spPr>
          <a:xfrm>
            <a:off x="483479" y="314323"/>
            <a:ext cx="11309130" cy="6186309"/>
          </a:xfrm>
          <a:prstGeom prst="rect">
            <a:avLst/>
          </a:prstGeom>
        </p:spPr>
        <p:txBody>
          <a:bodyPr wrap="square">
            <a:spAutoFit/>
          </a:bodyPr>
          <a:lstStyle/>
          <a:p>
            <a:pPr lvl="0" algn="ctr"/>
            <a:r>
              <a:rPr lang="es-ES" sz="4400" dirty="0">
                <a:solidFill>
                  <a:prstClr val="black"/>
                </a:solidFill>
                <a:latin typeface="Times New Roman" panose="02020603050405020304" pitchFamily="18" charset="0"/>
                <a:cs typeface="Times New Roman" panose="02020603050405020304" pitchFamily="18" charset="0"/>
              </a:rPr>
              <a:t>Liderazgo transaccional</a:t>
            </a:r>
          </a:p>
          <a:p>
            <a:pPr lvl="0"/>
            <a:endParaRPr lang="es-ES" sz="4400" dirty="0">
              <a:solidFill>
                <a:prstClr val="black"/>
              </a:solidFill>
              <a:latin typeface="Times New Roman" panose="02020603050405020304" pitchFamily="18" charset="0"/>
              <a:cs typeface="Times New Roman" panose="02020603050405020304" pitchFamily="18" charset="0"/>
            </a:endParaRPr>
          </a:p>
          <a:p>
            <a:pPr lvl="0" algn="ctr"/>
            <a:r>
              <a:rPr lang="es-ES" sz="4400" dirty="0">
                <a:solidFill>
                  <a:prstClr val="black"/>
                </a:solidFill>
                <a:latin typeface="Times New Roman" panose="02020603050405020304" pitchFamily="18" charset="0"/>
                <a:cs typeface="Times New Roman" panose="02020603050405020304" pitchFamily="18" charset="0"/>
              </a:rPr>
              <a:t>El concepto de liderazgo transaccional hace referencia a un tipo de liderazgo que tiene como base el intercambio. El líder otorga a sus trabajadores intereses y recompensas y éstos responden con su trabajo.</a:t>
            </a:r>
          </a:p>
          <a:p>
            <a:pPr lvl="0" algn="ctr"/>
            <a:r>
              <a:rPr lang="es-ES" sz="4000" b="1" i="1" dirty="0">
                <a:solidFill>
                  <a:srgbClr val="FF0000"/>
                </a:solidFill>
                <a:latin typeface="Times New Roman" panose="02020603050405020304" pitchFamily="18" charset="0"/>
                <a:cs typeface="Times New Roman" panose="02020603050405020304" pitchFamily="18" charset="0"/>
              </a:rPr>
              <a:t>Es un liderazgo tipo capataz. Premio para los que alcanzan metas, y el látigo para los que no. </a:t>
            </a:r>
          </a:p>
        </p:txBody>
      </p:sp>
    </p:spTree>
    <p:extLst>
      <p:ext uri="{BB962C8B-B14F-4D97-AF65-F5344CB8AC3E}">
        <p14:creationId xmlns:p14="http://schemas.microsoft.com/office/powerpoint/2010/main" val="1803169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862CDC-20F5-4A8E-963F-1D951A82F638}"/>
              </a:ext>
            </a:extLst>
          </p:cNvPr>
          <p:cNvSpPr/>
          <p:nvPr/>
        </p:nvSpPr>
        <p:spPr>
          <a:xfrm>
            <a:off x="661012" y="2221464"/>
            <a:ext cx="11016868" cy="3785652"/>
          </a:xfrm>
          <a:prstGeom prst="rect">
            <a:avLst/>
          </a:prstGeom>
        </p:spPr>
        <p:txBody>
          <a:bodyPr wrap="square">
            <a:spAutoFit/>
          </a:bodyPr>
          <a:lstStyle/>
          <a:p>
            <a:pPr indent="457200" algn="ctr"/>
            <a:r>
              <a:rPr lang="es-DO"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El modelo de liderazgo transaccional u orientado a tareas se centra en el control, la recompensa y el castigo. Estos líderes influyen en sus seguidores a través del cumplimiento, recompensas y sanciones </a:t>
            </a:r>
            <a:r>
              <a:rPr lang="es-DO"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Morhart</a:t>
            </a:r>
            <a:r>
              <a:rPr lang="es-DO"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y otros (2011). </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98863C0-00EE-44C9-863C-E1E03A1A5498}"/>
              </a:ext>
            </a:extLst>
          </p:cNvPr>
          <p:cNvSpPr/>
          <p:nvPr/>
        </p:nvSpPr>
        <p:spPr>
          <a:xfrm>
            <a:off x="1035587" y="749149"/>
            <a:ext cx="10267720" cy="9144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a:latin typeface="Times New Roman" panose="02020603050405020304" pitchFamily="18" charset="0"/>
                <a:cs typeface="Times New Roman" panose="02020603050405020304" pitchFamily="18" charset="0"/>
              </a:rPr>
              <a:t>Liderazgo transaccional</a:t>
            </a:r>
          </a:p>
        </p:txBody>
      </p:sp>
    </p:spTree>
    <p:extLst>
      <p:ext uri="{BB962C8B-B14F-4D97-AF65-F5344CB8AC3E}">
        <p14:creationId xmlns:p14="http://schemas.microsoft.com/office/powerpoint/2010/main" val="1214032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9CEF8B-C431-4F22-9069-8AD5F03B9933}"/>
              </a:ext>
            </a:extLst>
          </p:cNvPr>
          <p:cNvSpPr/>
          <p:nvPr/>
        </p:nvSpPr>
        <p:spPr>
          <a:xfrm>
            <a:off x="609599" y="834926"/>
            <a:ext cx="11183007" cy="4832092"/>
          </a:xfrm>
          <a:prstGeom prst="rect">
            <a:avLst/>
          </a:prstGeom>
        </p:spPr>
        <p:txBody>
          <a:bodyPr wrap="square">
            <a:spAutoFit/>
          </a:bodyPr>
          <a:lstStyle/>
          <a:p>
            <a:pPr lvl="0" algn="ctr"/>
            <a:r>
              <a:rPr lang="es-ES" sz="4400" dirty="0">
                <a:solidFill>
                  <a:prstClr val="black"/>
                </a:solidFill>
                <a:latin typeface="Times New Roman" panose="02020603050405020304" pitchFamily="18" charset="0"/>
                <a:cs typeface="Times New Roman" panose="02020603050405020304" pitchFamily="18" charset="0"/>
              </a:rPr>
              <a:t>Características del liderazgo transaccional</a:t>
            </a:r>
          </a:p>
          <a:p>
            <a:pPr lvl="0"/>
            <a:endParaRPr lang="es-ES" sz="4400" dirty="0">
              <a:solidFill>
                <a:prstClr val="black"/>
              </a:solidFill>
              <a:latin typeface="Times New Roman" panose="02020603050405020304" pitchFamily="18" charset="0"/>
              <a:cs typeface="Times New Roman" panose="02020603050405020304" pitchFamily="18" charset="0"/>
            </a:endParaRPr>
          </a:p>
          <a:p>
            <a:pPr lvl="0" algn="ctr"/>
            <a:r>
              <a:rPr lang="es-ES" sz="4400" dirty="0">
                <a:solidFill>
                  <a:prstClr val="black"/>
                </a:solidFill>
                <a:latin typeface="Times New Roman" panose="02020603050405020304" pitchFamily="18" charset="0"/>
                <a:cs typeface="Times New Roman" panose="02020603050405020304" pitchFamily="18" charset="0"/>
              </a:rPr>
              <a:t>Política de premios económicos según el rendimiento tipo de liderazgo basado en la gratificación, que no en la gratitud respeto por el compromiso mutuo, el orden y el valor cuantitativo de los resultados</a:t>
            </a:r>
          </a:p>
        </p:txBody>
      </p:sp>
    </p:spTree>
    <p:extLst>
      <p:ext uri="{BB962C8B-B14F-4D97-AF65-F5344CB8AC3E}">
        <p14:creationId xmlns:p14="http://schemas.microsoft.com/office/powerpoint/2010/main" val="3445013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564F93-CDDA-478F-9E09-9CBA92807AF5}"/>
              </a:ext>
            </a:extLst>
          </p:cNvPr>
          <p:cNvSpPr/>
          <p:nvPr/>
        </p:nvSpPr>
        <p:spPr>
          <a:xfrm>
            <a:off x="735723" y="1161929"/>
            <a:ext cx="10804635" cy="4678204"/>
          </a:xfrm>
          <a:prstGeom prst="rect">
            <a:avLst/>
          </a:prstGeom>
        </p:spPr>
        <p:txBody>
          <a:bodyPr wrap="square">
            <a:spAutoFit/>
          </a:bodyPr>
          <a:lstStyle/>
          <a:p>
            <a:pPr lvl="0" algn="ctr"/>
            <a:r>
              <a:rPr lang="es-ES" sz="4400" dirty="0">
                <a:solidFill>
                  <a:prstClr val="black"/>
                </a:solidFill>
                <a:latin typeface="Times New Roman" panose="02020603050405020304" pitchFamily="18" charset="0"/>
                <a:cs typeface="Times New Roman" panose="02020603050405020304" pitchFamily="18" charset="0"/>
              </a:rPr>
              <a:t>Ventajas y desventajas del liderazgo transaccional</a:t>
            </a:r>
          </a:p>
          <a:p>
            <a:pPr lvl="0"/>
            <a:r>
              <a:rPr lang="es-ES" sz="4400" dirty="0">
                <a:solidFill>
                  <a:prstClr val="black"/>
                </a:solidFill>
                <a:latin typeface="Times New Roman" panose="02020603050405020304" pitchFamily="18" charset="0"/>
                <a:cs typeface="Times New Roman" panose="02020603050405020304" pitchFamily="18" charset="0"/>
              </a:rPr>
              <a:t>       </a:t>
            </a:r>
          </a:p>
          <a:p>
            <a:pPr lvl="0"/>
            <a:r>
              <a:rPr lang="es-ES" sz="4400" dirty="0">
                <a:solidFill>
                  <a:prstClr val="black"/>
                </a:solidFill>
                <a:latin typeface="Times New Roman" panose="02020603050405020304" pitchFamily="18" charset="0"/>
                <a:cs typeface="Times New Roman" panose="02020603050405020304" pitchFamily="18" charset="0"/>
              </a:rPr>
              <a:t>      Ventajas:</a:t>
            </a:r>
          </a:p>
          <a:p>
            <a:pPr algn="ctr"/>
            <a:r>
              <a:rPr lang="es-ES" sz="4400" dirty="0">
                <a:solidFill>
                  <a:prstClr val="black"/>
                </a:solidFill>
                <a:latin typeface="Times New Roman" panose="02020603050405020304" pitchFamily="18" charset="0"/>
                <a:cs typeface="Times New Roman" panose="02020603050405020304" pitchFamily="18" charset="0"/>
              </a:rPr>
              <a:t>El trabajo es valorado y considerado.</a:t>
            </a:r>
          </a:p>
          <a:p>
            <a:pPr lvl="0"/>
            <a:r>
              <a:rPr lang="es-ES" sz="4400" dirty="0">
                <a:solidFill>
                  <a:prstClr val="black"/>
                </a:solidFill>
                <a:latin typeface="Times New Roman" panose="02020603050405020304" pitchFamily="18" charset="0"/>
                <a:cs typeface="Times New Roman" panose="02020603050405020304" pitchFamily="18" charset="0"/>
              </a:rPr>
              <a:t>         Hay una alta productividad. </a:t>
            </a:r>
          </a:p>
          <a:p>
            <a:pPr lvl="0"/>
            <a:endParaRPr lang="es-ES" sz="3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937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A7B366-B013-465A-8B59-AD0ABD00F872}"/>
              </a:ext>
            </a:extLst>
          </p:cNvPr>
          <p:cNvSpPr/>
          <p:nvPr/>
        </p:nvSpPr>
        <p:spPr>
          <a:xfrm>
            <a:off x="315311" y="766733"/>
            <a:ext cx="11540358" cy="5509200"/>
          </a:xfrm>
          <a:prstGeom prst="rect">
            <a:avLst/>
          </a:prstGeom>
        </p:spPr>
        <p:txBody>
          <a:bodyPr wrap="square">
            <a:spAutoFit/>
          </a:bodyPr>
          <a:lstStyle/>
          <a:p>
            <a:pPr lvl="0" algn="ctr"/>
            <a:r>
              <a:rPr lang="es-ES" sz="4400" dirty="0">
                <a:solidFill>
                  <a:prstClr val="black"/>
                </a:solidFill>
                <a:latin typeface="Times New Roman" panose="02020603050405020304" pitchFamily="18" charset="0"/>
                <a:cs typeface="Times New Roman" panose="02020603050405020304" pitchFamily="18" charset="0"/>
              </a:rPr>
              <a:t>Desventajas:</a:t>
            </a:r>
          </a:p>
          <a:p>
            <a:pPr marL="1028700" lvl="0" indent="-571500">
              <a:buFont typeface="Wingdings" panose="05000000000000000000" pitchFamily="2" charset="2"/>
              <a:buChar char="Ø"/>
            </a:pPr>
            <a:r>
              <a:rPr lang="es-ES" sz="4400" dirty="0">
                <a:solidFill>
                  <a:prstClr val="black"/>
                </a:solidFill>
                <a:latin typeface="Times New Roman" panose="02020603050405020304" pitchFamily="18" charset="0"/>
                <a:cs typeface="Times New Roman" panose="02020603050405020304" pitchFamily="18" charset="0"/>
              </a:rPr>
              <a:t>Se valoran los resultados, no las personas.</a:t>
            </a:r>
          </a:p>
          <a:p>
            <a:pPr marL="1028700" lvl="0" indent="-571500">
              <a:buFont typeface="Wingdings" panose="05000000000000000000" pitchFamily="2" charset="2"/>
              <a:buChar char="Ø"/>
            </a:pPr>
            <a:r>
              <a:rPr lang="es-ES" sz="4400" dirty="0">
                <a:solidFill>
                  <a:prstClr val="black"/>
                </a:solidFill>
                <a:latin typeface="Times New Roman" panose="02020603050405020304" pitchFamily="18" charset="0"/>
                <a:cs typeface="Times New Roman" panose="02020603050405020304" pitchFamily="18" charset="0"/>
              </a:rPr>
              <a:t>Tiene poco alcance, es a corto plazo.</a:t>
            </a:r>
          </a:p>
          <a:p>
            <a:pPr marL="1028700" lvl="0" indent="-571500">
              <a:buFont typeface="Wingdings" panose="05000000000000000000" pitchFamily="2" charset="2"/>
              <a:buChar char="Ø"/>
            </a:pPr>
            <a:r>
              <a:rPr lang="es-ES" sz="4400" dirty="0">
                <a:solidFill>
                  <a:prstClr val="black"/>
                </a:solidFill>
                <a:latin typeface="Times New Roman" panose="02020603050405020304" pitchFamily="18" charset="0"/>
                <a:cs typeface="Times New Roman" panose="02020603050405020304" pitchFamily="18" charset="0"/>
              </a:rPr>
              <a:t>Dura mientras se realiza el intercambio, por lo que no hay lealtad permanente.</a:t>
            </a:r>
          </a:p>
          <a:p>
            <a:pPr marL="1028700" lvl="0" indent="-571500">
              <a:buFont typeface="Wingdings" panose="05000000000000000000" pitchFamily="2" charset="2"/>
              <a:buChar char="Ø"/>
            </a:pPr>
            <a:r>
              <a:rPr lang="es-ES" sz="4400" dirty="0">
                <a:solidFill>
                  <a:prstClr val="black"/>
                </a:solidFill>
                <a:latin typeface="Times New Roman" panose="02020603050405020304" pitchFamily="18" charset="0"/>
                <a:cs typeface="Times New Roman" panose="02020603050405020304" pitchFamily="18" charset="0"/>
              </a:rPr>
              <a:t>Si se emplea sólo este tipo de liderazgo, se pierde la posibilidad de generar mayor efectividad en las instituciones.</a:t>
            </a:r>
          </a:p>
        </p:txBody>
      </p:sp>
    </p:spTree>
    <p:extLst>
      <p:ext uri="{BB962C8B-B14F-4D97-AF65-F5344CB8AC3E}">
        <p14:creationId xmlns:p14="http://schemas.microsoft.com/office/powerpoint/2010/main" val="2359113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795421-F6F4-4E2D-8D03-AE3B4E575D26}"/>
              </a:ext>
            </a:extLst>
          </p:cNvPr>
          <p:cNvSpPr/>
          <p:nvPr/>
        </p:nvSpPr>
        <p:spPr>
          <a:xfrm>
            <a:off x="536028" y="284621"/>
            <a:ext cx="11319642" cy="6494085"/>
          </a:xfrm>
          <a:prstGeom prst="rect">
            <a:avLst/>
          </a:prstGeom>
        </p:spPr>
        <p:txBody>
          <a:bodyPr wrap="square">
            <a:spAutoFit/>
          </a:bodyPr>
          <a:lstStyle/>
          <a:p>
            <a:r>
              <a:rPr lang="es-ES" dirty="0">
                <a:solidFill>
                  <a:schemeClr val="bg1"/>
                </a:solidFill>
              </a:rPr>
              <a:t>  </a:t>
            </a:r>
            <a:r>
              <a:rPr lang="es-ES" sz="3200" dirty="0">
                <a:solidFill>
                  <a:schemeClr val="bg1"/>
                </a:solidFill>
                <a:latin typeface="Times New Roman" panose="02020603050405020304" pitchFamily="18" charset="0"/>
                <a:cs typeface="Times New Roman" panose="02020603050405020304" pitchFamily="18" charset="0"/>
              </a:rPr>
              <a:t>El liderazgo transaccional y liderazgo transformacional son dos enfoques distintos de liderazgo que se han estudiado ampliamente en Psicología del trabajo y de los recursos humanos.</a:t>
            </a:r>
          </a:p>
          <a:p>
            <a:endParaRPr lang="es-ES" sz="3200" dirty="0">
              <a:solidFill>
                <a:schemeClr val="bg1"/>
              </a:solidFill>
              <a:latin typeface="Times New Roman" panose="02020603050405020304" pitchFamily="18" charset="0"/>
              <a:cs typeface="Times New Roman" panose="02020603050405020304" pitchFamily="18" charset="0"/>
            </a:endParaRPr>
          </a:p>
          <a:p>
            <a:r>
              <a:rPr lang="es-ES" sz="3200" dirty="0">
                <a:solidFill>
                  <a:schemeClr val="bg1"/>
                </a:solidFill>
                <a:latin typeface="Times New Roman" panose="02020603050405020304" pitchFamily="18" charset="0"/>
                <a:cs typeface="Times New Roman" panose="02020603050405020304" pitchFamily="18" charset="0"/>
              </a:rPr>
              <a:t>Algunas diferencias entre liderazgo transaccional y transformacional son:</a:t>
            </a:r>
          </a:p>
          <a:p>
            <a:r>
              <a:rPr lang="es-ES" sz="3200" dirty="0">
                <a:solidFill>
                  <a:schemeClr val="bg1"/>
                </a:solidFill>
                <a:latin typeface="Times New Roman" panose="02020603050405020304" pitchFamily="18" charset="0"/>
                <a:cs typeface="Times New Roman" panose="02020603050405020304" pitchFamily="18" charset="0"/>
              </a:rPr>
              <a:t> el líder transaccional busca transacciones, acuerdos, entre la empresa y sus trabajadores</a:t>
            </a:r>
          </a:p>
          <a:p>
            <a:r>
              <a:rPr lang="es-ES" sz="3200" dirty="0">
                <a:solidFill>
                  <a:schemeClr val="bg1"/>
                </a:solidFill>
                <a:latin typeface="Times New Roman" panose="02020603050405020304" pitchFamily="18" charset="0"/>
                <a:cs typeface="Times New Roman" panose="02020603050405020304" pitchFamily="18" charset="0"/>
              </a:rPr>
              <a:t>el líder transformacional pretende transformar a los trabajadores y la forma en que la empresa opera. No se centra en resultados, sino en las personas que hacen posible esos resultados</a:t>
            </a:r>
          </a:p>
          <a:p>
            <a:r>
              <a:rPr lang="es-ES" sz="3200" dirty="0">
                <a:solidFill>
                  <a:schemeClr val="bg1"/>
                </a:solidFill>
                <a:latin typeface="Times New Roman" panose="02020603050405020304" pitchFamily="18" charset="0"/>
                <a:cs typeface="Times New Roman" panose="02020603050405020304" pitchFamily="18" charset="0"/>
              </a:rPr>
              <a:t>el liderazgo transaccional es a corto plazo y el liderazgo transformacional pretende ser duradero</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873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4F5553-541C-4033-BC55-6DB964DE7D82}"/>
              </a:ext>
            </a:extLst>
          </p:cNvPr>
          <p:cNvSpPr/>
          <p:nvPr/>
        </p:nvSpPr>
        <p:spPr>
          <a:xfrm>
            <a:off x="498206" y="433279"/>
            <a:ext cx="11058487" cy="3662541"/>
          </a:xfrm>
          <a:prstGeom prst="rect">
            <a:avLst/>
          </a:prstGeom>
        </p:spPr>
        <p:txBody>
          <a:bodyPr wrap="square">
            <a:spAutoFit/>
          </a:bodyPr>
          <a:lstStyle/>
          <a:p>
            <a:pPr lvl="0" algn="ctr"/>
            <a:r>
              <a:rPr lang="es-DO"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Liderazgo tipo siervo, o Siervo líder</a:t>
            </a:r>
            <a:endParaRPr lang="es-DO"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ctr"/>
            <a:r>
              <a:rPr lang="es-DO"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Diez características: </a:t>
            </a:r>
          </a:p>
          <a:p>
            <a:pPr lvl="0" algn="ct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ctr"/>
            <a:endParaRPr lang="es-DO"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ctr"/>
            <a:endParaRPr lang="es-DO"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ct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A3906E2-9121-43A9-BF4D-43848C9F98A1}"/>
              </a:ext>
            </a:extLst>
          </p:cNvPr>
          <p:cNvGraphicFramePr>
            <a:graphicFrameLocks noGrp="1"/>
          </p:cNvGraphicFramePr>
          <p:nvPr>
            <p:extLst>
              <p:ext uri="{D42A27DB-BD31-4B8C-83A1-F6EECF244321}">
                <p14:modId xmlns:p14="http://schemas.microsoft.com/office/powerpoint/2010/main" val="2745720790"/>
              </p:ext>
            </p:extLst>
          </p:nvPr>
        </p:nvGraphicFramePr>
        <p:xfrm>
          <a:off x="830317" y="1998512"/>
          <a:ext cx="10726376" cy="4402404"/>
        </p:xfrm>
        <a:graphic>
          <a:graphicData uri="http://schemas.openxmlformats.org/drawingml/2006/table">
            <a:tbl>
              <a:tblPr firstRow="1" bandRow="1">
                <a:tableStyleId>{5C22544A-7EE6-4342-B048-85BDC9FD1C3A}</a:tableStyleId>
              </a:tblPr>
              <a:tblGrid>
                <a:gridCol w="5363188">
                  <a:extLst>
                    <a:ext uri="{9D8B030D-6E8A-4147-A177-3AD203B41FA5}">
                      <a16:colId xmlns:a16="http://schemas.microsoft.com/office/drawing/2014/main" val="4069344039"/>
                    </a:ext>
                  </a:extLst>
                </a:gridCol>
                <a:gridCol w="5363188">
                  <a:extLst>
                    <a:ext uri="{9D8B030D-6E8A-4147-A177-3AD203B41FA5}">
                      <a16:colId xmlns:a16="http://schemas.microsoft.com/office/drawing/2014/main" val="241789389"/>
                    </a:ext>
                  </a:extLst>
                </a:gridCol>
              </a:tblGrid>
              <a:tr h="796908">
                <a:tc>
                  <a:txBody>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Escuchar </a:t>
                      </a:r>
                    </a:p>
                  </a:txBody>
                  <a:tcPr>
                    <a:noFill/>
                  </a:tcPr>
                </a:tc>
                <a:tc>
                  <a:txBody>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Conceptualización</a:t>
                      </a:r>
                    </a:p>
                  </a:txBody>
                  <a:tcPr>
                    <a:noFill/>
                  </a:tcPr>
                </a:tc>
                <a:extLst>
                  <a:ext uri="{0D108BD9-81ED-4DB2-BD59-A6C34878D82A}">
                    <a16:rowId xmlns:a16="http://schemas.microsoft.com/office/drawing/2014/main" val="3399514719"/>
                  </a:ext>
                </a:extLst>
              </a:tr>
              <a:tr h="796908">
                <a:tc>
                  <a:txBody>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Empatía</a:t>
                      </a:r>
                    </a:p>
                  </a:txBody>
                  <a:tcPr>
                    <a:noFill/>
                  </a:tcPr>
                </a:tc>
                <a:tc>
                  <a:txBody>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Previsión</a:t>
                      </a:r>
                    </a:p>
                  </a:txBody>
                  <a:tcPr>
                    <a:noFill/>
                  </a:tcPr>
                </a:tc>
                <a:extLst>
                  <a:ext uri="{0D108BD9-81ED-4DB2-BD59-A6C34878D82A}">
                    <a16:rowId xmlns:a16="http://schemas.microsoft.com/office/drawing/2014/main" val="3567007789"/>
                  </a:ext>
                </a:extLst>
              </a:tr>
              <a:tr h="796908">
                <a:tc>
                  <a:txBody>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Curación</a:t>
                      </a:r>
                    </a:p>
                    <a:p>
                      <a:endParaRPr lang="en-US" sz="3000" dirty="0">
                        <a:solidFill>
                          <a:srgbClr val="FF0000"/>
                        </a:solidFill>
                      </a:endParaRPr>
                    </a:p>
                  </a:txBody>
                  <a:tcPr>
                    <a:noFill/>
                  </a:tcPr>
                </a:tc>
                <a:tc>
                  <a:txBody>
                    <a:bodyPr/>
                    <a:lstStyle/>
                    <a:p>
                      <a:pPr marL="342900" indent="-342900">
                        <a:buFont typeface="Wingdings" panose="05000000000000000000" pitchFamily="2" charset="2"/>
                        <a:buChar char="Ø"/>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Mayordomía</a:t>
                      </a:r>
                      <a:endParaRPr lang="en-US" sz="3000" dirty="0">
                        <a:solidFill>
                          <a:srgbClr val="FF0000"/>
                        </a:solidFill>
                      </a:endParaRPr>
                    </a:p>
                  </a:txBody>
                  <a:tcPr>
                    <a:noFill/>
                  </a:tcPr>
                </a:tc>
                <a:extLst>
                  <a:ext uri="{0D108BD9-81ED-4DB2-BD59-A6C34878D82A}">
                    <a16:rowId xmlns:a16="http://schemas.microsoft.com/office/drawing/2014/main" val="3056695786"/>
                  </a:ext>
                </a:extLst>
              </a:tr>
              <a:tr h="796908">
                <a:tc>
                  <a:txBody>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Conciencia</a:t>
                      </a:r>
                    </a:p>
                  </a:txBody>
                  <a:tcPr>
                    <a:noFill/>
                  </a:tcPr>
                </a:tc>
                <a:tc>
                  <a:txBody>
                    <a:bodyPr/>
                    <a:lstStyle/>
                    <a:p>
                      <a:pPr marL="342900" indent="-342900">
                        <a:buFont typeface="Wingdings" panose="05000000000000000000" pitchFamily="2" charset="2"/>
                        <a:buChar char="Ø"/>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Compromiso</a:t>
                      </a:r>
                      <a:endParaRPr lang="en-US" sz="3000" dirty="0">
                        <a:solidFill>
                          <a:srgbClr val="FF0000"/>
                        </a:solidFill>
                      </a:endParaRPr>
                    </a:p>
                  </a:txBody>
                  <a:tcPr>
                    <a:noFill/>
                  </a:tcPr>
                </a:tc>
                <a:extLst>
                  <a:ext uri="{0D108BD9-81ED-4DB2-BD59-A6C34878D82A}">
                    <a16:rowId xmlns:a16="http://schemas.microsoft.com/office/drawing/2014/main" val="3333364589"/>
                  </a:ext>
                </a:extLst>
              </a:tr>
              <a:tr h="796908">
                <a:tc>
                  <a:txBody>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Persuasión</a:t>
                      </a:r>
                    </a:p>
                    <a:p>
                      <a:endParaRPr lang="en-US" sz="3000" dirty="0">
                        <a:solidFill>
                          <a:srgbClr val="FF0000"/>
                        </a:solidFill>
                      </a:endParaRPr>
                    </a:p>
                  </a:txBody>
                  <a:tcPr>
                    <a:noFill/>
                  </a:tcPr>
                </a:tc>
                <a:tc>
                  <a:txBody>
                    <a:bodyPr/>
                    <a:lstStyle/>
                    <a:p>
                      <a:pPr marL="342900" indent="-342900">
                        <a:buFont typeface="Wingdings" panose="05000000000000000000" pitchFamily="2" charset="2"/>
                        <a:buChar char="Ø"/>
                      </a:pPr>
                      <a:r>
                        <a:rPr kumimoji="0" lang="es-DO" sz="3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Construcción de comunidad</a:t>
                      </a:r>
                      <a:endParaRPr lang="en-US" sz="3000" dirty="0">
                        <a:solidFill>
                          <a:srgbClr val="FF0000"/>
                        </a:solidFill>
                      </a:endParaRPr>
                    </a:p>
                  </a:txBody>
                  <a:tcPr>
                    <a:noFill/>
                  </a:tcPr>
                </a:tc>
                <a:extLst>
                  <a:ext uri="{0D108BD9-81ED-4DB2-BD59-A6C34878D82A}">
                    <a16:rowId xmlns:a16="http://schemas.microsoft.com/office/drawing/2014/main" val="758503447"/>
                  </a:ext>
                </a:extLst>
              </a:tr>
            </a:tbl>
          </a:graphicData>
        </a:graphic>
      </p:graphicFrame>
    </p:spTree>
    <p:extLst>
      <p:ext uri="{BB962C8B-B14F-4D97-AF65-F5344CB8AC3E}">
        <p14:creationId xmlns:p14="http://schemas.microsoft.com/office/powerpoint/2010/main" val="3752544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488D34-79A9-4D42-BAAB-0BEDCCB16D63}"/>
              </a:ext>
            </a:extLst>
          </p:cNvPr>
          <p:cNvSpPr/>
          <p:nvPr/>
        </p:nvSpPr>
        <p:spPr>
          <a:xfrm>
            <a:off x="749146" y="1472160"/>
            <a:ext cx="10686361" cy="3416320"/>
          </a:xfrm>
          <a:prstGeom prst="rect">
            <a:avLst/>
          </a:prstGeom>
        </p:spPr>
        <p:txBody>
          <a:bodyPr wrap="square">
            <a:spAutoFit/>
          </a:bodyPr>
          <a:lstStyle/>
          <a:p>
            <a:pPr algn="ctr"/>
            <a:r>
              <a:rPr lang="es-DO"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Al distinguir el liderazgo tipo siervo de otras construcciones de liderazgo, Spears (2004) comentó: El liderazgo de servicio enfatiza un mayor servicio a los demás, un enfoque holístico para trabajar, promover un sentido de comunidad y compartir el poder en la de toma de decisión.</a:t>
            </a:r>
            <a:endParaRPr lang="en-US" dirty="0"/>
          </a:p>
        </p:txBody>
      </p:sp>
    </p:spTree>
    <p:extLst>
      <p:ext uri="{BB962C8B-B14F-4D97-AF65-F5344CB8AC3E}">
        <p14:creationId xmlns:p14="http://schemas.microsoft.com/office/powerpoint/2010/main" val="206150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A3CED-1BFC-427F-9301-0C7DDB242F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82273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84306-0839-4640-BBF7-954C5B61E91B}"/>
              </a:ext>
            </a:extLst>
          </p:cNvPr>
          <p:cNvSpPr/>
          <p:nvPr/>
        </p:nvSpPr>
        <p:spPr>
          <a:xfrm>
            <a:off x="777239" y="1886609"/>
            <a:ext cx="10801351" cy="2554545"/>
          </a:xfrm>
          <a:prstGeom prst="rect">
            <a:avLst/>
          </a:prstGeom>
        </p:spPr>
        <p:txBody>
          <a:bodyPr wrap="square">
            <a:spAutoFit/>
          </a:bodyPr>
          <a:lstStyle/>
          <a:p>
            <a:pPr lvl="0"/>
            <a:r>
              <a:rPr lang="es-DO"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Liderazgo transformacional o carismático </a:t>
            </a:r>
          </a:p>
          <a:p>
            <a:pPr lvl="0" algn="ctr"/>
            <a:r>
              <a:rPr lang="es-DO"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Es cuando el líder tiene la capacidad de modificar la escala de valores, las actitudes y las creencias de los colaboradores. </a:t>
            </a:r>
          </a:p>
        </p:txBody>
      </p:sp>
    </p:spTree>
    <p:extLst>
      <p:ext uri="{BB962C8B-B14F-4D97-AF65-F5344CB8AC3E}">
        <p14:creationId xmlns:p14="http://schemas.microsoft.com/office/powerpoint/2010/main" val="2379095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C9102E-EBC1-41DA-8E3F-E0416BDF3821}"/>
              </a:ext>
            </a:extLst>
          </p:cNvPr>
          <p:cNvSpPr/>
          <p:nvPr/>
        </p:nvSpPr>
        <p:spPr>
          <a:xfrm>
            <a:off x="705080" y="844144"/>
            <a:ext cx="10664327" cy="4647426"/>
          </a:xfrm>
          <a:prstGeom prst="rect">
            <a:avLst/>
          </a:prstGeom>
        </p:spPr>
        <p:txBody>
          <a:bodyPr wrap="square">
            <a:spAutoFit/>
          </a:bodyPr>
          <a:lstStyle/>
          <a:p>
            <a:pPr lvl="0" indent="457200" algn="ct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Bass (1985) identificó comportamientos esenciales, exhibidos en líderes transformacionales:</a:t>
            </a:r>
            <a:endParaRPr lang="en-US"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Influencia idealizada. El líder es un modelo a seguir.</a:t>
            </a:r>
            <a:endParaRPr lang="en-US"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Motivación inspiradora. El líder genera espíritu de equipo, entusiasmo y positividad dentro del del equipo debido a la capacidad del líder de comunicar de manera eficiente e inspiradora las metas, expectativas, visión y misión de la organización.</a:t>
            </a:r>
            <a:endParaRPr lang="en-US"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904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F9824A-0A93-476D-AAD6-1AC03380C544}"/>
              </a:ext>
            </a:extLst>
          </p:cNvPr>
          <p:cNvSpPr/>
          <p:nvPr/>
        </p:nvSpPr>
        <p:spPr>
          <a:xfrm>
            <a:off x="870333" y="1749159"/>
            <a:ext cx="10686361" cy="2939266"/>
          </a:xfrm>
          <a:prstGeom prst="rect">
            <a:avLst/>
          </a:prstGeom>
        </p:spPr>
        <p:txBody>
          <a:bodyPr wrap="square">
            <a:spAutoFit/>
          </a:bodyPr>
          <a:lstStyle/>
          <a:p>
            <a:pPr marL="342900" lvl="0" indent="-342900" algn="ctr">
              <a:buFont typeface="Wingdings" panose="05000000000000000000" pitchFamily="2" charset="2"/>
              <a:buChar char=""/>
            </a:pP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Estimulación intelectual: el líder alienta y capacita a los empleados / seguidores para ser pioneros en los agentes de cambio y solucionadores de problemas para resolver creativamente los problemas e iniciar la innovación en la organización.</a:t>
            </a:r>
            <a:endParaRPr lang="en-US"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73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E17DF-D3AD-467E-BB5F-7F3FC8E04434}"/>
              </a:ext>
            </a:extLst>
          </p:cNvPr>
          <p:cNvSpPr/>
          <p:nvPr/>
        </p:nvSpPr>
        <p:spPr>
          <a:xfrm>
            <a:off x="716096" y="1980729"/>
            <a:ext cx="10873649" cy="2369880"/>
          </a:xfrm>
          <a:prstGeom prst="rect">
            <a:avLst/>
          </a:prstGeom>
        </p:spPr>
        <p:txBody>
          <a:bodyPr wrap="square">
            <a:spAutoFit/>
          </a:bodyPr>
          <a:lstStyle/>
          <a:p>
            <a:pPr lvl="0" indent="228600" algn="ct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Vinger (2009) describió los componentes esenciales del liderazgo transformacional que permiten a los líderes motivar a los seguidores a hacer más y desempeñarse mejor de lo esperado inicialmente</a:t>
            </a:r>
            <a:r>
              <a:rPr lang="es-DO" sz="36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136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93D6E-4BBC-482A-9C86-DE68A9647880}"/>
              </a:ext>
            </a:extLst>
          </p:cNvPr>
          <p:cNvSpPr/>
          <p:nvPr/>
        </p:nvSpPr>
        <p:spPr>
          <a:xfrm>
            <a:off x="826265" y="1585404"/>
            <a:ext cx="10686361" cy="2939266"/>
          </a:xfrm>
          <a:prstGeom prst="rect">
            <a:avLst/>
          </a:prstGeom>
        </p:spPr>
        <p:txBody>
          <a:bodyPr wrap="square">
            <a:spAutoFit/>
          </a:bodyPr>
          <a:lstStyle/>
          <a:p>
            <a:pPr lvl="0" indent="228600" algn="ct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Consideración individual: el líder dedica tiempo y esfuerzo a establecer una relación y una conexión personal con el empleado / seguidor y gane confianza para acceder a los niveles de habilidad con fines de entrenamiento, desarrollo y capacitación. </a:t>
            </a:r>
            <a:endParaRPr lang="en-US"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010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B9732A-F5FB-41B0-8F0C-0B7DBF705BA7}"/>
              </a:ext>
            </a:extLst>
          </p:cNvPr>
          <p:cNvSpPr/>
          <p:nvPr/>
        </p:nvSpPr>
        <p:spPr>
          <a:xfrm>
            <a:off x="749147" y="1324171"/>
            <a:ext cx="10818564" cy="4078039"/>
          </a:xfrm>
          <a:prstGeom prst="rect">
            <a:avLst/>
          </a:prstGeom>
        </p:spPr>
        <p:txBody>
          <a:bodyPr wrap="square">
            <a:spAutoFit/>
          </a:bodyPr>
          <a:lstStyle/>
          <a:p>
            <a:pPr lvl="0" indent="228600" algn="ct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Bass (1990) concluye que el liderazgo transformacional maximiza la moral y productividad de los trabajadores, porque le permite al líder mostrar más como ser, que como hacer.  El liderazgo transformacional enfatiza la importancia de los valores éticos y desarrolla a los seguidores para que lleguen a ser líderes por ellos mismos </a:t>
            </a:r>
            <a:r>
              <a:rPr lang="en-US"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Riggio (2013). </a:t>
            </a:r>
          </a:p>
        </p:txBody>
      </p:sp>
    </p:spTree>
    <p:extLst>
      <p:ext uri="{BB962C8B-B14F-4D97-AF65-F5344CB8AC3E}">
        <p14:creationId xmlns:p14="http://schemas.microsoft.com/office/powerpoint/2010/main" val="2457312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BC3F9-2860-4FB5-BA23-5554808FB689}"/>
              </a:ext>
            </a:extLst>
          </p:cNvPr>
          <p:cNvSpPr/>
          <p:nvPr/>
        </p:nvSpPr>
        <p:spPr>
          <a:xfrm>
            <a:off x="729648" y="1544546"/>
            <a:ext cx="10829580" cy="4078039"/>
          </a:xfrm>
          <a:prstGeom prst="rect">
            <a:avLst/>
          </a:prstGeom>
        </p:spPr>
        <p:txBody>
          <a:bodyPr wrap="square">
            <a:spAutoFit/>
          </a:bodyPr>
          <a:lstStyle/>
          <a:p>
            <a:pPr lvl="0" indent="228600" algn="ct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 acuerdo a Burns (2003), la transformación del liderazgo ocurre cuando una o más personas se relacionan de una forma que tanto líderes como seguidores se elevan el uno al otro a un nivel más alta de motivación y moralidad. Bass y </a:t>
            </a:r>
            <a:r>
              <a:rPr lang="es-DO" sz="37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Steidlmeier</a:t>
            </a: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(1999) todos los componentes del liderazgo transformacional tienen una dimensione </a:t>
            </a:r>
            <a:r>
              <a:rPr lang="es-DO" sz="37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etica</a:t>
            </a:r>
            <a:r>
              <a:rPr lang="es-DO"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01016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6100CA-40B4-42FE-91F2-6381AD7E3B9D}"/>
              </a:ext>
            </a:extLst>
          </p:cNvPr>
          <p:cNvSpPr/>
          <p:nvPr/>
        </p:nvSpPr>
        <p:spPr>
          <a:xfrm>
            <a:off x="341523" y="1175772"/>
            <a:ext cx="11512626" cy="5262979"/>
          </a:xfrm>
          <a:prstGeom prst="rect">
            <a:avLst/>
          </a:prstGeom>
        </p:spPr>
        <p:txBody>
          <a:bodyPr wrap="square">
            <a:spAutoFit/>
          </a:bodyPr>
          <a:lstStyle/>
          <a:p>
            <a:r>
              <a:rPr lang="es-ES" sz="2400" dirty="0">
                <a:solidFill>
                  <a:schemeClr val="bg1"/>
                </a:solidFill>
              </a:rPr>
              <a:t>La planificación estratégica es el proceso de determinar: </a:t>
            </a:r>
          </a:p>
          <a:p>
            <a:pPr marL="457200" indent="-457200">
              <a:buAutoNum type="arabicParenBoth"/>
            </a:pPr>
            <a:r>
              <a:rPr lang="es-ES" sz="2400" dirty="0">
                <a:solidFill>
                  <a:schemeClr val="bg1"/>
                </a:solidFill>
              </a:rPr>
              <a:t>lo que su organización pretende lograr.</a:t>
            </a:r>
          </a:p>
          <a:p>
            <a:r>
              <a:rPr lang="es-ES" sz="2400" dirty="0">
                <a:solidFill>
                  <a:schemeClr val="bg1"/>
                </a:solidFill>
              </a:rPr>
              <a:t>(2) cómo dirigirá la organización y sus recursos hacia el lo-gro de estos objetivos en los próximos meses y años. Dicha planificación generalmente implica elecciones fundamentales sobre: misión, objetivos o visión que per-seguirá su organización. A quién servirá, los tipos de programación, servicios o productos que ofrecerá, los recursos necesarios para tener éxito: personas, dinero, experiencia, relaciones, instalaciones, etc. Cómo puede combinar mejor estos recursos, programación y relaciones para cumplir la misión de su organización. En resumen, la planificación estratégica es el proceso de desarrollar una visión compartida del futuro de su organización, y los pasos principales que tomará para mover a la organización en esa dirección. Tal planificación ayudará a una organización a encontrar el mejor ajuste entre su misión, sus capacidades y sus oportunidades.</a:t>
            </a:r>
          </a:p>
        </p:txBody>
      </p:sp>
    </p:spTree>
    <p:extLst>
      <p:ext uri="{BB962C8B-B14F-4D97-AF65-F5344CB8AC3E}">
        <p14:creationId xmlns:p14="http://schemas.microsoft.com/office/powerpoint/2010/main" val="283004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2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B954B-39AF-4706-BCC9-84C49762D10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376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FAC8-57E5-4004-A6EB-710E5CB9B509}"/>
              </a:ext>
            </a:extLst>
          </p:cNvPr>
          <p:cNvSpPr/>
          <p:nvPr/>
        </p:nvSpPr>
        <p:spPr>
          <a:xfrm>
            <a:off x="462455" y="1166843"/>
            <a:ext cx="11330152" cy="4770537"/>
          </a:xfrm>
          <a:prstGeom prst="rect">
            <a:avLst/>
          </a:prstGeom>
        </p:spPr>
        <p:txBody>
          <a:bodyPr wrap="square">
            <a:spAutoFit/>
          </a:bodyPr>
          <a:lstStyle/>
          <a:p>
            <a:pPr algn="ctr"/>
            <a:r>
              <a:rPr lang="es-ES" sz="4400" dirty="0">
                <a:solidFill>
                  <a:schemeClr val="bg1"/>
                </a:solidFill>
                <a:latin typeface="Times New Roman" panose="02020603050405020304" pitchFamily="18" charset="0"/>
                <a:cs typeface="Times New Roman" panose="02020603050405020304" pitchFamily="18" charset="0"/>
              </a:rPr>
              <a:t>Teoría de las necesidades de Maslow </a:t>
            </a:r>
            <a:r>
              <a:rPr lang="es-ES" sz="4400" dirty="0" err="1">
                <a:solidFill>
                  <a:schemeClr val="bg1"/>
                </a:solidFill>
                <a:latin typeface="Times New Roman" panose="02020603050405020304" pitchFamily="18" charset="0"/>
                <a:cs typeface="Times New Roman" panose="02020603050405020304" pitchFamily="18" charset="0"/>
              </a:rPr>
              <a:t>Maslow</a:t>
            </a:r>
            <a:r>
              <a:rPr lang="es-ES" sz="4400" dirty="0">
                <a:solidFill>
                  <a:schemeClr val="bg1"/>
                </a:solidFill>
                <a:latin typeface="Times New Roman" panose="02020603050405020304" pitchFamily="18" charset="0"/>
                <a:cs typeface="Times New Roman" panose="02020603050405020304" pitchFamily="18" charset="0"/>
              </a:rPr>
              <a:t> consideraba que los individuos poseen cinco necesidades: </a:t>
            </a:r>
          </a:p>
          <a:p>
            <a:endParaRPr lang="es-ES" sz="4000" dirty="0">
              <a:solidFill>
                <a:schemeClr val="bg1"/>
              </a:solidFill>
              <a:latin typeface="Times New Roman" panose="02020603050405020304" pitchFamily="18" charset="0"/>
              <a:cs typeface="Times New Roman" panose="02020603050405020304" pitchFamily="18" charset="0"/>
            </a:endParaRPr>
          </a:p>
          <a:p>
            <a:pPr marL="914400"/>
            <a:r>
              <a:rPr lang="es-ES" sz="4000" dirty="0">
                <a:solidFill>
                  <a:schemeClr val="bg1"/>
                </a:solidFill>
                <a:latin typeface="Times New Roman" panose="02020603050405020304" pitchFamily="18" charset="0"/>
                <a:cs typeface="Times New Roman" panose="02020603050405020304" pitchFamily="18" charset="0"/>
              </a:rPr>
              <a:t>1. </a:t>
            </a:r>
            <a:r>
              <a:rPr lang="es-ES" sz="4400" dirty="0">
                <a:solidFill>
                  <a:schemeClr val="bg1"/>
                </a:solidFill>
                <a:latin typeface="Times New Roman" panose="02020603050405020304" pitchFamily="18" charset="0"/>
                <a:cs typeface="Times New Roman" panose="02020603050405020304" pitchFamily="18" charset="0"/>
              </a:rPr>
              <a:t>Fisiológicas: abarcan la alimentación, la necesidad de agua, la temperatura y la vivienda, entre otras. </a:t>
            </a:r>
          </a:p>
        </p:txBody>
      </p:sp>
    </p:spTree>
    <p:extLst>
      <p:ext uri="{BB962C8B-B14F-4D97-AF65-F5344CB8AC3E}">
        <p14:creationId xmlns:p14="http://schemas.microsoft.com/office/powerpoint/2010/main" val="2780404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C5236-D37A-43FE-8BDE-2EE16ABE8529}"/>
              </a:ext>
            </a:extLst>
          </p:cNvPr>
          <p:cNvSpPr/>
          <p:nvPr/>
        </p:nvSpPr>
        <p:spPr>
          <a:xfrm>
            <a:off x="378372" y="1541651"/>
            <a:ext cx="11519338" cy="3477875"/>
          </a:xfrm>
          <a:prstGeom prst="rect">
            <a:avLst/>
          </a:prstGeom>
        </p:spPr>
        <p:txBody>
          <a:bodyPr wrap="square">
            <a:spAutoFit/>
          </a:bodyPr>
          <a:lstStyle/>
          <a:p>
            <a:pPr marL="457200" lvl="0"/>
            <a:r>
              <a:rPr lang="es-ES" sz="4400" dirty="0">
                <a:solidFill>
                  <a:schemeClr val="bg1"/>
                </a:solidFill>
                <a:latin typeface="Times New Roman" panose="02020603050405020304" pitchFamily="18" charset="0"/>
                <a:cs typeface="Times New Roman" panose="02020603050405020304" pitchFamily="18" charset="0"/>
              </a:rPr>
              <a:t>2. De seguridad: Incluye la estabilidad personal, la ausencia de amenazas y otras. </a:t>
            </a:r>
          </a:p>
          <a:p>
            <a:pPr marL="457200" lvl="0"/>
            <a:endParaRPr lang="es-ES" sz="4400" dirty="0">
              <a:solidFill>
                <a:schemeClr val="bg1"/>
              </a:solidFill>
              <a:latin typeface="Times New Roman" panose="02020603050405020304" pitchFamily="18" charset="0"/>
              <a:cs typeface="Times New Roman" panose="02020603050405020304" pitchFamily="18" charset="0"/>
            </a:endParaRPr>
          </a:p>
          <a:p>
            <a:pPr marL="457200" lvl="0"/>
            <a:r>
              <a:rPr lang="es-ES" sz="4400" dirty="0">
                <a:solidFill>
                  <a:schemeClr val="bg1"/>
                </a:solidFill>
                <a:latin typeface="Times New Roman" panose="02020603050405020304" pitchFamily="18" charset="0"/>
                <a:cs typeface="Times New Roman" panose="02020603050405020304" pitchFamily="18" charset="0"/>
              </a:rPr>
              <a:t>3. Sociales: como la amistad, el afecto, la vinculación social, la interacción, amor y otras. </a:t>
            </a:r>
          </a:p>
        </p:txBody>
      </p:sp>
    </p:spTree>
    <p:extLst>
      <p:ext uri="{BB962C8B-B14F-4D97-AF65-F5344CB8AC3E}">
        <p14:creationId xmlns:p14="http://schemas.microsoft.com/office/powerpoint/2010/main" val="24809284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1284</TotalTime>
  <Words>4180</Words>
  <Application>Microsoft Office PowerPoint</Application>
  <PresentationFormat>Widescreen</PresentationFormat>
  <Paragraphs>214</Paragraphs>
  <Slides>68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Century Gothic</vt:lpstr>
      <vt:lpstr>Times New Roman</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Pérez</dc:creator>
  <cp:lastModifiedBy>Victor Pérez</cp:lastModifiedBy>
  <cp:revision>36</cp:revision>
  <dcterms:created xsi:type="dcterms:W3CDTF">2019-12-28T00:12:49Z</dcterms:created>
  <dcterms:modified xsi:type="dcterms:W3CDTF">2020-01-18T03:21:50Z</dcterms:modified>
</cp:coreProperties>
</file>