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85" r:id="rId4"/>
    <p:sldId id="263" r:id="rId5"/>
    <p:sldId id="264" r:id="rId6"/>
    <p:sldId id="267" r:id="rId7"/>
    <p:sldId id="280" r:id="rId8"/>
    <p:sldId id="266" r:id="rId9"/>
    <p:sldId id="277" r:id="rId10"/>
    <p:sldId id="278" r:id="rId11"/>
    <p:sldId id="279" r:id="rId12"/>
    <p:sldId id="262" r:id="rId13"/>
    <p:sldId id="261" r:id="rId14"/>
    <p:sldId id="257" r:id="rId15"/>
    <p:sldId id="273" r:id="rId16"/>
    <p:sldId id="275" r:id="rId17"/>
    <p:sldId id="274" r:id="rId18"/>
    <p:sldId id="258" r:id="rId19"/>
    <p:sldId id="276" r:id="rId20"/>
    <p:sldId id="281" r:id="rId21"/>
    <p:sldId id="283" r:id="rId22"/>
    <p:sldId id="284" r:id="rId23"/>
    <p:sldId id="268" r:id="rId24"/>
    <p:sldId id="282" r:id="rId25"/>
    <p:sldId id="269"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208284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111949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446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374815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849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43677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1944616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187817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215154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E18D-8F21-4AF0-BE2C-8FFFFCDDB705}"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185748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0E18D-8F21-4AF0-BE2C-8FFFFCDDB705}"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218663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0E18D-8F21-4AF0-BE2C-8FFFFCDDB705}"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285573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0E18D-8F21-4AF0-BE2C-8FFFFCDDB705}"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290055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E18D-8F21-4AF0-BE2C-8FFFFCDDB705}"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114144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0E18D-8F21-4AF0-BE2C-8FFFFCDDB705}"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28827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0E18D-8F21-4AF0-BE2C-8FFFFCDDB705}"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B631A-6CEC-42F0-A600-4D822CBCE7E8}" type="slidenum">
              <a:rPr lang="en-US" smtClean="0"/>
              <a:t>‹#›</a:t>
            </a:fld>
            <a:endParaRPr lang="en-US"/>
          </a:p>
        </p:txBody>
      </p:sp>
    </p:spTree>
    <p:extLst>
      <p:ext uri="{BB962C8B-B14F-4D97-AF65-F5344CB8AC3E}">
        <p14:creationId xmlns:p14="http://schemas.microsoft.com/office/powerpoint/2010/main" val="96453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00E18D-8F21-4AF0-BE2C-8FFFFCDDB705}" type="datetimeFigureOut">
              <a:rPr lang="en-US" smtClean="0"/>
              <a:t>2/21/2020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CB631A-6CEC-42F0-A600-4D822CBCE7E8}" type="slidenum">
              <a:rPr lang="en-US" smtClean="0"/>
              <a:t>‹#›</a:t>
            </a:fld>
            <a:endParaRPr lang="en-US"/>
          </a:p>
        </p:txBody>
      </p:sp>
    </p:spTree>
    <p:extLst>
      <p:ext uri="{BB962C8B-B14F-4D97-AF65-F5344CB8AC3E}">
        <p14:creationId xmlns:p14="http://schemas.microsoft.com/office/powerpoint/2010/main" val="699219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hyperlink" Target="https://inviertoendominicana.com/inversion-extranjera-en-la-republica-dominicana/inversion-italiana-en-la-republica-dominicana/" TargetMode="External"/><Relationship Id="rId26" Type="http://schemas.openxmlformats.org/officeDocument/2006/relationships/hyperlink" Target="https://inviertoendominicana.com/inversion-extranjera-en-la-republica-dominicana/inversiones-de-china-taiwan-en-la-republica-dominicana/" TargetMode="External"/><Relationship Id="rId21" Type="http://schemas.openxmlformats.org/officeDocument/2006/relationships/image" Target="../media/image34.png"/><Relationship Id="rId34" Type="http://schemas.openxmlformats.org/officeDocument/2006/relationships/hyperlink" Target="https://inviertoendominicana.com/inversion-extranjera-en-la-republica-dominicana/inversion-venezolana-en-la-republica-dominicana/" TargetMode="External"/><Relationship Id="rId7" Type="http://schemas.openxmlformats.org/officeDocument/2006/relationships/image" Target="../media/image27.png"/><Relationship Id="rId12" Type="http://schemas.openxmlformats.org/officeDocument/2006/relationships/hyperlink" Target="https://inviertoendominicana.com/inversion-extranjera-en-la-republica-dominicana/inversion-francesa-en-la-republica-dominicana/" TargetMode="External"/><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image" Target="../media/image40.png"/><Relationship Id="rId2" Type="http://schemas.openxmlformats.org/officeDocument/2006/relationships/hyperlink" Target="https://inviertoendominicana.com/inversion-extranjera-en-la-republica-dominicana/inversion-del-ecuador-en-la-republica-dominicana/" TargetMode="External"/><Relationship Id="rId16" Type="http://schemas.openxmlformats.org/officeDocument/2006/relationships/hyperlink" Target="https://inviertoendominicana.com/inversion-extranjera-en-la-republica-dominicana/inversion-de-canada-en-la-republica-dominicana/" TargetMode="External"/><Relationship Id="rId20" Type="http://schemas.openxmlformats.org/officeDocument/2006/relationships/hyperlink" Target="https://inviertoendominicana.com/inversion-extranjera-en-la-republica-dominicana/inversion-rusa-en-la-republica-dominicana/" TargetMode="External"/><Relationship Id="rId29"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inviertoendominicana.com/inversion-extranjera-en-la-republica-dominicana/inversion-de-peru-en-la-republica-dominicana/" TargetMode="External"/><Relationship Id="rId11" Type="http://schemas.openxmlformats.org/officeDocument/2006/relationships/image" Target="../media/image29.jpeg"/><Relationship Id="rId24" Type="http://schemas.openxmlformats.org/officeDocument/2006/relationships/hyperlink" Target="https://inviertoendominicana.com/inversion-extranjera-en-la-republica-dominicana/inversion-chilena-en-la-republica-dominicana/" TargetMode="External"/><Relationship Id="rId32" Type="http://schemas.openxmlformats.org/officeDocument/2006/relationships/hyperlink" Target="https://inviertoendominicana.com/inversion-extranjera-en-la-republica-dominicana/inversion-mexicana-en-la-republica-dominicana/" TargetMode="External"/><Relationship Id="rId37" Type="http://schemas.openxmlformats.org/officeDocument/2006/relationships/image" Target="../media/image42.png"/><Relationship Id="rId5" Type="http://schemas.openxmlformats.org/officeDocument/2006/relationships/image" Target="../media/image26.png"/><Relationship Id="rId15" Type="http://schemas.openxmlformats.org/officeDocument/2006/relationships/image" Target="../media/image31.png"/><Relationship Id="rId23" Type="http://schemas.openxmlformats.org/officeDocument/2006/relationships/image" Target="../media/image35.png"/><Relationship Id="rId28" Type="http://schemas.openxmlformats.org/officeDocument/2006/relationships/hyperlink" Target="https://inviertoendominicana.com/inversion-extranjera-en-la-republica-dominicana/inversiones-de-estados-unidos-en-nuestro-pais/" TargetMode="External"/><Relationship Id="rId36" Type="http://schemas.openxmlformats.org/officeDocument/2006/relationships/hyperlink" Target="https://inviertoendominicana.com/inversion-extranjera-en-la-republica-dominicana/inversion-espanola-en-la-republica-dominicana/" TargetMode="External"/><Relationship Id="rId10" Type="http://schemas.openxmlformats.org/officeDocument/2006/relationships/hyperlink" Target="https://inviertoendominicana.com/inversion-extranjera-en-la-republica-dominicana/inversion-de-brasil-en-la-republica-dominicana/" TargetMode="External"/><Relationship Id="rId19" Type="http://schemas.openxmlformats.org/officeDocument/2006/relationships/image" Target="../media/image33.png"/><Relationship Id="rId31" Type="http://schemas.openxmlformats.org/officeDocument/2006/relationships/image" Target="../media/image39.png"/><Relationship Id="rId4" Type="http://schemas.openxmlformats.org/officeDocument/2006/relationships/hyperlink" Target="https://inviertoendominicana.com/inversion-extranjera-en-la-republica-dominicana/inversion-de-panama-en-la-republica-dominicana/" TargetMode="External"/><Relationship Id="rId9" Type="http://schemas.openxmlformats.org/officeDocument/2006/relationships/image" Target="../media/image28.png"/><Relationship Id="rId14" Type="http://schemas.openxmlformats.org/officeDocument/2006/relationships/hyperlink" Target="https://inviertoendominicana.com/inversion-extranjera-en-la-republica-dominicana/inversion-alemana-en-la-republica-dominicana/" TargetMode="External"/><Relationship Id="rId22" Type="http://schemas.openxmlformats.org/officeDocument/2006/relationships/hyperlink" Target="https://inviertoendominicana.com/inversion-extranjera-en-la-republica-dominicana/inversion-de-japon-en-la-republica-dominicana/" TargetMode="External"/><Relationship Id="rId27" Type="http://schemas.openxmlformats.org/officeDocument/2006/relationships/image" Target="../media/image37.png"/><Relationship Id="rId30" Type="http://schemas.openxmlformats.org/officeDocument/2006/relationships/hyperlink" Target="https://inviertoendominicana.com/inversion-extranjera-en-la-republica-dominicana/inversion-colombiana-en-la-republica-dominicana/" TargetMode="External"/><Relationship Id="rId35" Type="http://schemas.openxmlformats.org/officeDocument/2006/relationships/image" Target="../media/image41.png"/><Relationship Id="rId8" Type="http://schemas.openxmlformats.org/officeDocument/2006/relationships/hyperlink" Target="https://inviertoendominicana.com/inversion-extranjera-en-la-republica-dominicana/inversion-argentina-en-la-republica-dominicana/" TargetMode="Externa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hyperlink" Target="https://inviertoendominicana.com/proyectos-para-invertir-en-la-republica-dominicana/estudios-de-filmacion/" TargetMode="External"/><Relationship Id="rId13" Type="http://schemas.openxmlformats.org/officeDocument/2006/relationships/image" Target="../media/image48.jpeg"/><Relationship Id="rId18" Type="http://schemas.openxmlformats.org/officeDocument/2006/relationships/hyperlink" Target="https://inviertoendominicana.com/proyectos-para-invertir-en-la-republica-dominicana/tanque-de-almacenamiento/" TargetMode="External"/><Relationship Id="rId26" Type="http://schemas.openxmlformats.org/officeDocument/2006/relationships/hyperlink" Target="https://inviertoendominicana.com/proyectos-para-invertir-en-la-republica-dominicana/parque-energia-solar/" TargetMode="External"/><Relationship Id="rId3" Type="http://schemas.openxmlformats.org/officeDocument/2006/relationships/image" Target="../media/image43.jpeg"/><Relationship Id="rId21" Type="http://schemas.openxmlformats.org/officeDocument/2006/relationships/image" Target="../media/image52.jpeg"/><Relationship Id="rId7" Type="http://schemas.openxmlformats.org/officeDocument/2006/relationships/image" Target="../media/image45.jpeg"/><Relationship Id="rId12" Type="http://schemas.openxmlformats.org/officeDocument/2006/relationships/hyperlink" Target="https://inviertoendominicana.com/proyectos-para-invertir-en-la-republica-dominicana/terrenos-con-playa/" TargetMode="External"/><Relationship Id="rId17" Type="http://schemas.openxmlformats.org/officeDocument/2006/relationships/image" Target="../media/image50.jpeg"/><Relationship Id="rId25" Type="http://schemas.openxmlformats.org/officeDocument/2006/relationships/image" Target="../media/image54.jpeg"/><Relationship Id="rId2" Type="http://schemas.openxmlformats.org/officeDocument/2006/relationships/hyperlink" Target="https://inviertoendominicana.com/proyectos-para-invertir-en-la-republica-dominicana/las-empresas-grupo-agora-grupo-hilton-y-trust-hospitality-anunciaron-este-jueves-la-construccion-de-un-complejo-turistico-en-santiago/" TargetMode="External"/><Relationship Id="rId16" Type="http://schemas.openxmlformats.org/officeDocument/2006/relationships/hyperlink" Target="https://inviertoendominicana.com/proyectos-para-invertir-en-la-republica-dominicana/productora-audivisual/" TargetMode="External"/><Relationship Id="rId20" Type="http://schemas.openxmlformats.org/officeDocument/2006/relationships/hyperlink" Target="https://inviertoendominicana.com/proyectos-para-invertir-en-la-republica-dominicana/casas-populares/" TargetMode="External"/><Relationship Id="rId29"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hyperlink" Target="https://inviertoendominicana.com/proyectos-para-invertir-en-la-republica-dominicana/importadora/" TargetMode="External"/><Relationship Id="rId11" Type="http://schemas.openxmlformats.org/officeDocument/2006/relationships/image" Target="../media/image47.jpeg"/><Relationship Id="rId24" Type="http://schemas.openxmlformats.org/officeDocument/2006/relationships/hyperlink" Target="https://inviertoendominicana.com/proyectos-para-invertir-en-la-republica-dominicana/villas-en-campo/" TargetMode="External"/><Relationship Id="rId5" Type="http://schemas.openxmlformats.org/officeDocument/2006/relationships/image" Target="../media/image44.jpeg"/><Relationship Id="rId15" Type="http://schemas.openxmlformats.org/officeDocument/2006/relationships/image" Target="../media/image49.jpeg"/><Relationship Id="rId23" Type="http://schemas.openxmlformats.org/officeDocument/2006/relationships/image" Target="../media/image53.jpeg"/><Relationship Id="rId28" Type="http://schemas.openxmlformats.org/officeDocument/2006/relationships/hyperlink" Target="https://inviertoendominicana.com/proyectos-para-invertir-en-la-republica-dominicana/parque-eolico/" TargetMode="External"/><Relationship Id="rId10" Type="http://schemas.openxmlformats.org/officeDocument/2006/relationships/hyperlink" Target="https://inviertoendominicana.com/proyectos-para-invertir-en-la-republica-dominicana/ciudad-turistica/" TargetMode="External"/><Relationship Id="rId19" Type="http://schemas.openxmlformats.org/officeDocument/2006/relationships/image" Target="../media/image51.jpeg"/><Relationship Id="rId4" Type="http://schemas.openxmlformats.org/officeDocument/2006/relationships/hyperlink" Target="https://inviertoendominicana.com/proyectos-para-invertir-en-la-republica-dominicana/prestamos-internacionales/" TargetMode="External"/><Relationship Id="rId9" Type="http://schemas.openxmlformats.org/officeDocument/2006/relationships/image" Target="../media/image46.jpeg"/><Relationship Id="rId14" Type="http://schemas.openxmlformats.org/officeDocument/2006/relationships/hyperlink" Target="https://inviertoendominicana.com/proyectos-para-invertir-en-la-republica-dominicana/mina-de-marmol/" TargetMode="External"/><Relationship Id="rId22" Type="http://schemas.openxmlformats.org/officeDocument/2006/relationships/hyperlink" Target="https://inviertoendominicana.com/proyectos-para-invertir-en-la-republica-dominicana/edificios-populares/" TargetMode="External"/><Relationship Id="rId27" Type="http://schemas.openxmlformats.org/officeDocument/2006/relationships/image" Target="../media/image55.jpeg"/></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Canal_de_la_Mona" TargetMode="External"/><Relationship Id="rId7" Type="http://schemas.openxmlformats.org/officeDocument/2006/relationships/hyperlink" Target="https://es.wikipedia.org/wiki/Cuba" TargetMode="External"/><Relationship Id="rId2" Type="http://schemas.openxmlformats.org/officeDocument/2006/relationships/hyperlink" Target="https://es.wikipedia.org/wiki/Oc%C3%A9ano_Atl%C3%A1ntico" TargetMode="External"/><Relationship Id="rId1" Type="http://schemas.openxmlformats.org/officeDocument/2006/relationships/slideLayout" Target="../slideLayouts/slideLayout7.xml"/><Relationship Id="rId6" Type="http://schemas.openxmlformats.org/officeDocument/2006/relationships/hyperlink" Target="https://es.wikipedia.org/wiki/Hait%C3%AD" TargetMode="External"/><Relationship Id="rId5" Type="http://schemas.openxmlformats.org/officeDocument/2006/relationships/hyperlink" Target="https://es.wikipedia.org/wiki/Mar_Caribe" TargetMode="External"/><Relationship Id="rId4" Type="http://schemas.openxmlformats.org/officeDocument/2006/relationships/hyperlink" Target="https://es.wikipedia.org/wiki/Puerto_Ric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inviertoendominicana.com/prestigiosos-negocios-en-republica-dominicana/grupo-velutini/" TargetMode="External"/><Relationship Id="rId13" Type="http://schemas.openxmlformats.org/officeDocument/2006/relationships/image" Target="../media/image15.jpeg"/><Relationship Id="rId18" Type="http://schemas.openxmlformats.org/officeDocument/2006/relationships/hyperlink" Target="https://inviertoendominicana.com/prestigiosos-negocios-en-republica-dominicana/novartis/" TargetMode="External"/><Relationship Id="rId26" Type="http://schemas.openxmlformats.org/officeDocument/2006/relationships/hyperlink" Target="https://inviertoendominicana.com/prestigiosos-negocios-en-republica-dominicana/claro-codetel/" TargetMode="External"/><Relationship Id="rId3" Type="http://schemas.openxmlformats.org/officeDocument/2006/relationships/image" Target="../media/image10.jpeg"/><Relationship Id="rId21" Type="http://schemas.openxmlformats.org/officeDocument/2006/relationships/image" Target="../media/image19.jpeg"/><Relationship Id="rId7" Type="http://schemas.openxmlformats.org/officeDocument/2006/relationships/image" Target="../media/image12.jpeg"/><Relationship Id="rId12" Type="http://schemas.openxmlformats.org/officeDocument/2006/relationships/hyperlink" Target="https://inviertoendominicana.com/prestigiosos-negocios-en-republica-dominicana/nestle/" TargetMode="External"/><Relationship Id="rId17" Type="http://schemas.openxmlformats.org/officeDocument/2006/relationships/image" Target="../media/image17.jpeg"/><Relationship Id="rId25" Type="http://schemas.openxmlformats.org/officeDocument/2006/relationships/image" Target="../media/image21.jpeg"/><Relationship Id="rId2" Type="http://schemas.openxmlformats.org/officeDocument/2006/relationships/hyperlink" Target="https://inviertoendominicana.com/prestigiosos-negocios-en-republica-dominicana/japan-tobacco/" TargetMode="External"/><Relationship Id="rId16" Type="http://schemas.openxmlformats.org/officeDocument/2006/relationships/hyperlink" Target="https://inviertoendominicana.com/prestigiosos-negocios-en-republica-dominicana/carrefour/" TargetMode="External"/><Relationship Id="rId20" Type="http://schemas.openxmlformats.org/officeDocument/2006/relationships/hyperlink" Target="https://inviertoendominicana.com/prestigiosos-negocios-en-republica-dominicana/pfizer/" TargetMode="External"/><Relationship Id="rId29"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hyperlink" Target="https://inviertoendominicana.com/prestigiosos-negocios-en-republica-dominicana/total/" TargetMode="External"/><Relationship Id="rId11" Type="http://schemas.openxmlformats.org/officeDocument/2006/relationships/image" Target="../media/image14.jpeg"/><Relationship Id="rId24" Type="http://schemas.openxmlformats.org/officeDocument/2006/relationships/hyperlink" Target="https://inviertoendominicana.com/prestigiosos-negocios-en-republica-dominicana/bacardi/" TargetMode="External"/><Relationship Id="rId5" Type="http://schemas.openxmlformats.org/officeDocument/2006/relationships/image" Target="../media/image11.jpeg"/><Relationship Id="rId15" Type="http://schemas.openxmlformats.org/officeDocument/2006/relationships/image" Target="../media/image16.jpeg"/><Relationship Id="rId23" Type="http://schemas.openxmlformats.org/officeDocument/2006/relationships/image" Target="../media/image20.jpeg"/><Relationship Id="rId28" Type="http://schemas.openxmlformats.org/officeDocument/2006/relationships/hyperlink" Target="https://inviertoendominicana.com/prestigiosos-negocios-en-republica-dominicana/altice/" TargetMode="External"/><Relationship Id="rId10" Type="http://schemas.openxmlformats.org/officeDocument/2006/relationships/hyperlink" Target="https://inviertoendominicana.com/prestigiosos-negocios-en-republica-dominicana/banesco/" TargetMode="External"/><Relationship Id="rId19" Type="http://schemas.openxmlformats.org/officeDocument/2006/relationships/image" Target="../media/image18.jpeg"/><Relationship Id="rId31" Type="http://schemas.openxmlformats.org/officeDocument/2006/relationships/image" Target="../media/image24.jpeg"/><Relationship Id="rId4" Type="http://schemas.openxmlformats.org/officeDocument/2006/relationships/hyperlink" Target="https://inviertoendominicana.com/prestigiosos-negocios-en-republica-dominicana/central-romana/" TargetMode="External"/><Relationship Id="rId9" Type="http://schemas.openxmlformats.org/officeDocument/2006/relationships/image" Target="../media/image13.jpeg"/><Relationship Id="rId14" Type="http://schemas.openxmlformats.org/officeDocument/2006/relationships/hyperlink" Target="https://inviertoendominicana.com/prestigiosos-negocios-en-republica-dominicana/cemex/" TargetMode="External"/><Relationship Id="rId22" Type="http://schemas.openxmlformats.org/officeDocument/2006/relationships/hyperlink" Target="https://inviertoendominicana.com/prestigiosos-negocios-en-republica-dominicana/coca-cola/" TargetMode="External"/><Relationship Id="rId27" Type="http://schemas.openxmlformats.org/officeDocument/2006/relationships/image" Target="../media/image22.jpeg"/><Relationship Id="rId30" Type="http://schemas.openxmlformats.org/officeDocument/2006/relationships/hyperlink" Target="https://inviertoendominicana.com/prestigiosos-negocios-en-republica-dominicana/marriot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carrying a surf board&#10;&#10;Description automatically generated">
            <a:extLst>
              <a:ext uri="{FF2B5EF4-FFF2-40B4-BE49-F238E27FC236}">
                <a16:creationId xmlns:a16="http://schemas.microsoft.com/office/drawing/2014/main" id="{F234A2CB-1CDC-4CF9-89E8-BDA34DD64A3F}"/>
              </a:ext>
            </a:extLst>
          </p:cNvPr>
          <p:cNvPicPr>
            <a:picLocks noChangeAspect="1"/>
          </p:cNvPicPr>
          <p:nvPr/>
        </p:nvPicPr>
        <p:blipFill rotWithShape="1">
          <a:blip r:embed="rId2"/>
          <a:srcRect l="5932" r="1" b="1"/>
          <a:stretch/>
        </p:blipFill>
        <p:spPr>
          <a:xfrm>
            <a:off x="640080" y="10"/>
            <a:ext cx="10437495"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Oval 2">
            <a:extLst>
              <a:ext uri="{FF2B5EF4-FFF2-40B4-BE49-F238E27FC236}">
                <a16:creationId xmlns:a16="http://schemas.microsoft.com/office/drawing/2014/main" id="{88C2E33A-EF06-4699-8E7F-E01E4A54323D}"/>
              </a:ext>
            </a:extLst>
          </p:cNvPr>
          <p:cNvSpPr/>
          <p:nvPr/>
        </p:nvSpPr>
        <p:spPr>
          <a:xfrm>
            <a:off x="640080" y="4687615"/>
            <a:ext cx="11299672" cy="1776244"/>
          </a:xfrm>
          <a:prstGeom prst="ellipse">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3000" b="1" i="1" dirty="0">
                <a:solidFill>
                  <a:schemeClr val="accent3">
                    <a:lumMod val="40000"/>
                    <a:lumOff val="60000"/>
                  </a:schemeClr>
                </a:solidFill>
              </a:rPr>
              <a:t>NEGOCIACION EN LA DIVERSIDAD CULTURAL</a:t>
            </a:r>
          </a:p>
          <a:p>
            <a:pPr lvl="0" algn="ctr" eaLnBrk="0" fontAlgn="base" hangingPunct="0">
              <a:spcBef>
                <a:spcPct val="0"/>
              </a:spcBef>
              <a:spcAft>
                <a:spcPct val="0"/>
              </a:spcAft>
            </a:pPr>
            <a:r>
              <a:rPr lang="es-DO" altLang="en-US" sz="3000" b="1" dirty="0">
                <a:solidFill>
                  <a:schemeClr val="accent3">
                    <a:lumMod val="40000"/>
                    <a:lumOff val="60000"/>
                  </a:schemeClr>
                </a:solidFill>
                <a:latin typeface="Times New Roman" panose="02020603050405020304" pitchFamily="18" charset="0"/>
                <a:cs typeface="Times New Roman" panose="02020603050405020304" pitchFamily="18" charset="0"/>
              </a:rPr>
              <a:t>Victor Pérez</a:t>
            </a:r>
          </a:p>
          <a:p>
            <a:pPr algn="ctr"/>
            <a:endParaRPr lang="en-US" sz="2800" b="1" i="1" dirty="0">
              <a:solidFill>
                <a:schemeClr val="tx1"/>
              </a:solidFill>
            </a:endParaRPr>
          </a:p>
        </p:txBody>
      </p:sp>
    </p:spTree>
    <p:extLst>
      <p:ext uri="{BB962C8B-B14F-4D97-AF65-F5344CB8AC3E}">
        <p14:creationId xmlns:p14="http://schemas.microsoft.com/office/powerpoint/2010/main" val="229876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 name="Picture 40">
            <a:hlinkClick r:id="rId2"/>
            <a:extLst>
              <a:ext uri="{FF2B5EF4-FFF2-40B4-BE49-F238E27FC236}">
                <a16:creationId xmlns:a16="http://schemas.microsoft.com/office/drawing/2014/main" id="{6DA8C1A6-E054-43A5-9C40-B16CF3AD7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941" y="261390"/>
            <a:ext cx="150824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41">
            <a:hlinkClick r:id="rId4"/>
            <a:extLst>
              <a:ext uri="{FF2B5EF4-FFF2-40B4-BE49-F238E27FC236}">
                <a16:creationId xmlns:a16="http://schemas.microsoft.com/office/drawing/2014/main" id="{ACD3F059-132A-4F90-882D-742172461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61" y="3160703"/>
            <a:ext cx="166830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a:hlinkClick r:id="rId6"/>
            <a:extLst>
              <a:ext uri="{FF2B5EF4-FFF2-40B4-BE49-F238E27FC236}">
                <a16:creationId xmlns:a16="http://schemas.microsoft.com/office/drawing/2014/main" id="{C25187D7-2744-4ABC-A9A6-D7391C6DD9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89" y="1713192"/>
            <a:ext cx="1533197" cy="1239746"/>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3">
            <a:hlinkClick r:id="rId8"/>
            <a:extLst>
              <a:ext uri="{FF2B5EF4-FFF2-40B4-BE49-F238E27FC236}">
                <a16:creationId xmlns:a16="http://schemas.microsoft.com/office/drawing/2014/main" id="{A92A2187-E6DB-4449-9C55-6C168F9A33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4538" y="106363"/>
            <a:ext cx="1533197" cy="1295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40" name="Picture 44">
            <a:hlinkClick r:id="rId10"/>
            <a:extLst>
              <a:ext uri="{FF2B5EF4-FFF2-40B4-BE49-F238E27FC236}">
                <a16:creationId xmlns:a16="http://schemas.microsoft.com/office/drawing/2014/main" id="{DB541A9A-E4D3-4A4B-BFC8-8133E071FC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380" y="194292"/>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a:hlinkClick r:id="rId12"/>
            <a:extLst>
              <a:ext uri="{FF2B5EF4-FFF2-40B4-BE49-F238E27FC236}">
                <a16:creationId xmlns:a16="http://schemas.microsoft.com/office/drawing/2014/main" id="{2F386640-433E-402D-97A0-867E2BCE0D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50396" y="1865303"/>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a:hlinkClick r:id="rId14"/>
            <a:extLst>
              <a:ext uri="{FF2B5EF4-FFF2-40B4-BE49-F238E27FC236}">
                <a16:creationId xmlns:a16="http://schemas.microsoft.com/office/drawing/2014/main" id="{96E88143-B83B-4361-A4C7-5199AC76BE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5648" y="5345601"/>
            <a:ext cx="1533197" cy="1374559"/>
          </a:xfrm>
          <a:prstGeom prst="rect">
            <a:avLst/>
          </a:prstGeom>
          <a:noFill/>
          <a:extLst>
            <a:ext uri="{909E8E84-426E-40DD-AFC4-6F175D3DCCD1}">
              <a14:hiddenFill xmlns:a14="http://schemas.microsoft.com/office/drawing/2010/main">
                <a:solidFill>
                  <a:srgbClr val="FFFFFF"/>
                </a:solidFill>
              </a14:hiddenFill>
            </a:ext>
          </a:extLst>
        </p:spPr>
      </p:pic>
      <p:pic>
        <p:nvPicPr>
          <p:cNvPr id="4143" name="Picture 47">
            <a:hlinkClick r:id="rId16"/>
            <a:extLst>
              <a:ext uri="{FF2B5EF4-FFF2-40B4-BE49-F238E27FC236}">
                <a16:creationId xmlns:a16="http://schemas.microsoft.com/office/drawing/2014/main" id="{C7462528-26E9-4CE8-8FA1-B58BB6808D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362" y="4898151"/>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4" name="Picture 48">
            <a:hlinkClick r:id="rId18"/>
            <a:extLst>
              <a:ext uri="{FF2B5EF4-FFF2-40B4-BE49-F238E27FC236}">
                <a16:creationId xmlns:a16="http://schemas.microsoft.com/office/drawing/2014/main" id="{24E6D726-37FC-4911-8DD8-D193917056D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37431" y="183310"/>
            <a:ext cx="1855724" cy="1529876"/>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49">
            <a:hlinkClick r:id="rId20"/>
            <a:extLst>
              <a:ext uri="{FF2B5EF4-FFF2-40B4-BE49-F238E27FC236}">
                <a16:creationId xmlns:a16="http://schemas.microsoft.com/office/drawing/2014/main" id="{489931DE-7C78-4648-AF84-BA13E9396CC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60473" y="5424760"/>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50">
            <a:hlinkClick r:id="rId22"/>
            <a:extLst>
              <a:ext uri="{FF2B5EF4-FFF2-40B4-BE49-F238E27FC236}">
                <a16:creationId xmlns:a16="http://schemas.microsoft.com/office/drawing/2014/main" id="{8DB5D76E-9649-4C16-AB64-BEC6ACDB2D8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71148" y="106363"/>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51">
            <a:hlinkClick r:id="rId24"/>
            <a:extLst>
              <a:ext uri="{FF2B5EF4-FFF2-40B4-BE49-F238E27FC236}">
                <a16:creationId xmlns:a16="http://schemas.microsoft.com/office/drawing/2014/main" id="{2924B1D8-0C37-40CE-A073-63E47A305DB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861766" y="3413022"/>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8" name="Picture 52">
            <a:hlinkClick r:id="rId26"/>
            <a:extLst>
              <a:ext uri="{FF2B5EF4-FFF2-40B4-BE49-F238E27FC236}">
                <a16:creationId xmlns:a16="http://schemas.microsoft.com/office/drawing/2014/main" id="{10E5AFD1-6EA0-423E-9737-DE394B5D72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145328" y="5023835"/>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49" name="Picture 53">
            <a:hlinkClick r:id="rId28"/>
            <a:extLst>
              <a:ext uri="{FF2B5EF4-FFF2-40B4-BE49-F238E27FC236}">
                <a16:creationId xmlns:a16="http://schemas.microsoft.com/office/drawing/2014/main" id="{1EA92709-51D2-4D8D-A327-3ADB1082976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10575" y="4056391"/>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54">
            <a:hlinkClick r:id="rId30"/>
            <a:extLst>
              <a:ext uri="{FF2B5EF4-FFF2-40B4-BE49-F238E27FC236}">
                <a16:creationId xmlns:a16="http://schemas.microsoft.com/office/drawing/2014/main" id="{1A7F2304-36A5-42D1-8113-EBFECA6C28E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07279" y="4157436"/>
            <a:ext cx="1849820" cy="1526039"/>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55">
            <a:hlinkClick r:id="rId32"/>
            <a:extLst>
              <a:ext uri="{FF2B5EF4-FFF2-40B4-BE49-F238E27FC236}">
                <a16:creationId xmlns:a16="http://schemas.microsoft.com/office/drawing/2014/main" id="{AEA457C2-0FB3-4094-A464-073611E2A6C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35450" y="170284"/>
            <a:ext cx="2346019" cy="1810699"/>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56">
            <a:hlinkClick r:id="rId34"/>
            <a:extLst>
              <a:ext uri="{FF2B5EF4-FFF2-40B4-BE49-F238E27FC236}">
                <a16:creationId xmlns:a16="http://schemas.microsoft.com/office/drawing/2014/main" id="{B303CF65-DA6F-4AF4-8C8A-950829B661E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393155" y="5172519"/>
            <a:ext cx="15331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53" name="Picture 57">
            <a:hlinkClick r:id="rId36"/>
            <a:extLst>
              <a:ext uri="{FF2B5EF4-FFF2-40B4-BE49-F238E27FC236}">
                <a16:creationId xmlns:a16="http://schemas.microsoft.com/office/drawing/2014/main" id="{4B4010E0-24B0-4035-8023-E00FB785D55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986006" y="1757173"/>
            <a:ext cx="1533197"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48C6DEE-8E98-46D5-84BC-DFCDE483BDD8}"/>
              </a:ext>
            </a:extLst>
          </p:cNvPr>
          <p:cNvSpPr/>
          <p:nvPr/>
        </p:nvSpPr>
        <p:spPr>
          <a:xfrm>
            <a:off x="2102069" y="2133603"/>
            <a:ext cx="6852745" cy="1849819"/>
          </a:xfrm>
          <a:prstGeom prst="round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lvl="0" algn="ctr" eaLnBrk="0" fontAlgn="base" hangingPunct="0">
              <a:spcBef>
                <a:spcPct val="0"/>
              </a:spcBef>
              <a:spcAft>
                <a:spcPct val="0"/>
              </a:spcAft>
            </a:pPr>
            <a:r>
              <a:rPr lang="en-US" altLang="en-US" sz="3600" dirty="0">
                <a:solidFill>
                  <a:srgbClr val="333333"/>
                </a:solidFill>
                <a:latin typeface="Times New Roman" panose="02020603050405020304" pitchFamily="18" charset="0"/>
                <a:cs typeface="Times New Roman" panose="02020603050405020304" pitchFamily="18" charset="0"/>
              </a:rPr>
              <a:t>INVERSIÓN EXTRANJERA EN LA REPÚBLICA DOMINICANA</a:t>
            </a:r>
          </a:p>
        </p:txBody>
      </p:sp>
    </p:spTree>
    <p:extLst>
      <p:ext uri="{BB962C8B-B14F-4D97-AF65-F5344CB8AC3E}">
        <p14:creationId xmlns:p14="http://schemas.microsoft.com/office/powerpoint/2010/main" val="407487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a:extLst>
              <a:ext uri="{FF2B5EF4-FFF2-40B4-BE49-F238E27FC236}">
                <a16:creationId xmlns:a16="http://schemas.microsoft.com/office/drawing/2014/main" id="{80281D4A-40B1-461B-B244-2F3306648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987" y="3077748"/>
            <a:ext cx="1446268" cy="16510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hlinkClick r:id="rId4"/>
            <a:extLst>
              <a:ext uri="{FF2B5EF4-FFF2-40B4-BE49-F238E27FC236}">
                <a16:creationId xmlns:a16="http://schemas.microsoft.com/office/drawing/2014/main" id="{4DE64EB4-44F0-43E7-9911-786844ABEE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401" y="4760363"/>
            <a:ext cx="140658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hlinkClick r:id="rId6"/>
            <a:extLst>
              <a:ext uri="{FF2B5EF4-FFF2-40B4-BE49-F238E27FC236}">
                <a16:creationId xmlns:a16="http://schemas.microsoft.com/office/drawing/2014/main" id="{6E12DA30-A16F-4492-ADE1-941A4DDE5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052" y="4842360"/>
            <a:ext cx="212828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hlinkClick r:id="rId8"/>
            <a:extLst>
              <a:ext uri="{FF2B5EF4-FFF2-40B4-BE49-F238E27FC236}">
                <a16:creationId xmlns:a16="http://schemas.microsoft.com/office/drawing/2014/main" id="{05346F7F-7FFB-4972-B896-83C19309A0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3697" y="2692760"/>
            <a:ext cx="2295238"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a:hlinkClick r:id="rId10"/>
            <a:extLst>
              <a:ext uri="{FF2B5EF4-FFF2-40B4-BE49-F238E27FC236}">
                <a16:creationId xmlns:a16="http://schemas.microsoft.com/office/drawing/2014/main" id="{1A633B3C-EA03-4A30-B18D-7978944CEA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5539" y="383817"/>
            <a:ext cx="1536716"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hlinkClick r:id="rId12"/>
            <a:extLst>
              <a:ext uri="{FF2B5EF4-FFF2-40B4-BE49-F238E27FC236}">
                <a16:creationId xmlns:a16="http://schemas.microsoft.com/office/drawing/2014/main" id="{4E7E3C6E-3895-45FA-BC3A-DCBF2874CE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129" y="496174"/>
            <a:ext cx="1718202" cy="2059342"/>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a:hlinkClick r:id="rId14"/>
            <a:extLst>
              <a:ext uri="{FF2B5EF4-FFF2-40B4-BE49-F238E27FC236}">
                <a16:creationId xmlns:a16="http://schemas.microsoft.com/office/drawing/2014/main" id="{9F1CFAF0-D8C7-4F88-A8EB-0501CCC897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66809" y="4877316"/>
            <a:ext cx="212828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hlinkClick r:id="rId16"/>
            <a:extLst>
              <a:ext uri="{FF2B5EF4-FFF2-40B4-BE49-F238E27FC236}">
                <a16:creationId xmlns:a16="http://schemas.microsoft.com/office/drawing/2014/main" id="{579EAB82-E65C-4D38-8483-F57D1014AB6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21986" y="367604"/>
            <a:ext cx="2200423"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a:hlinkClick r:id="rId18"/>
            <a:extLst>
              <a:ext uri="{FF2B5EF4-FFF2-40B4-BE49-F238E27FC236}">
                <a16:creationId xmlns:a16="http://schemas.microsoft.com/office/drawing/2014/main" id="{0058C086-21BC-4EB6-BADC-AECB31D36A9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2847" y="2878052"/>
            <a:ext cx="1406580" cy="183832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hlinkClick r:id="rId20"/>
            <a:extLst>
              <a:ext uri="{FF2B5EF4-FFF2-40B4-BE49-F238E27FC236}">
                <a16:creationId xmlns:a16="http://schemas.microsoft.com/office/drawing/2014/main" id="{47197F3A-4F0A-4379-8333-14C48CEEB5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986" y="4910653"/>
            <a:ext cx="140658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a:hlinkClick r:id="rId22"/>
            <a:extLst>
              <a:ext uri="{FF2B5EF4-FFF2-40B4-BE49-F238E27FC236}">
                <a16:creationId xmlns:a16="http://schemas.microsoft.com/office/drawing/2014/main" id="{A983FBE9-3A40-43C3-8525-1E6D3D9787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52160" y="4767263"/>
            <a:ext cx="140658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hlinkClick r:id="rId24"/>
            <a:extLst>
              <a:ext uri="{FF2B5EF4-FFF2-40B4-BE49-F238E27FC236}">
                <a16:creationId xmlns:a16="http://schemas.microsoft.com/office/drawing/2014/main" id="{8C8E74F9-31E5-4684-9EF7-778BCEC57A0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83866" y="3048857"/>
            <a:ext cx="179143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a:hlinkClick r:id="rId26"/>
            <a:extLst>
              <a:ext uri="{FF2B5EF4-FFF2-40B4-BE49-F238E27FC236}">
                <a16:creationId xmlns:a16="http://schemas.microsoft.com/office/drawing/2014/main" id="{2C10AE70-1DC6-4886-83D9-C4AC1B18A3A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02573" y="4599694"/>
            <a:ext cx="140658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hlinkClick r:id="rId28"/>
            <a:extLst>
              <a:ext uri="{FF2B5EF4-FFF2-40B4-BE49-F238E27FC236}">
                <a16:creationId xmlns:a16="http://schemas.microsoft.com/office/drawing/2014/main" id="{9BB259C1-A20E-43EB-AD4C-A4498A40F7D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38524" y="2716280"/>
            <a:ext cx="2126497" cy="18954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9430B5FC-6A2D-45B4-8201-E3CD2A5DFBB3}"/>
              </a:ext>
            </a:extLst>
          </p:cNvPr>
          <p:cNvSpPr/>
          <p:nvPr/>
        </p:nvSpPr>
        <p:spPr>
          <a:xfrm>
            <a:off x="4067505" y="383816"/>
            <a:ext cx="4653126" cy="230894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07930652-E7F5-4A4D-BACE-BA5559D0E84F}"/>
              </a:ext>
            </a:extLst>
          </p:cNvPr>
          <p:cNvSpPr/>
          <p:nvPr/>
        </p:nvSpPr>
        <p:spPr>
          <a:xfrm>
            <a:off x="3800267" y="1453454"/>
            <a:ext cx="6006773" cy="646331"/>
          </a:xfrm>
          <a:prstGeom prst="rect">
            <a:avLst/>
          </a:prstGeom>
          <a:solidFill>
            <a:schemeClr val="bg2"/>
          </a:solidFill>
        </p:spPr>
        <p:txBody>
          <a:bodyPr wrap="none">
            <a:spAutoFit/>
          </a:bodyPr>
          <a:lstStyle/>
          <a:p>
            <a:r>
              <a:rPr lang="es-ES" sz="3600" dirty="0">
                <a:solidFill>
                  <a:prstClr val="black"/>
                </a:solidFill>
                <a:latin typeface="Times New Roman" panose="02020603050405020304" pitchFamily="18" charset="0"/>
                <a:cs typeface="Times New Roman" panose="02020603050405020304" pitchFamily="18" charset="0"/>
              </a:rPr>
              <a:t>Área de inversión en expansión</a:t>
            </a:r>
            <a:endParaRPr lang="en-US" sz="3600" dirty="0"/>
          </a:p>
        </p:txBody>
      </p:sp>
    </p:spTree>
    <p:extLst>
      <p:ext uri="{BB962C8B-B14F-4D97-AF65-F5344CB8AC3E}">
        <p14:creationId xmlns:p14="http://schemas.microsoft.com/office/powerpoint/2010/main" val="175872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B12004-B1C1-4314-A596-4B73FA5E3DB0}"/>
              </a:ext>
            </a:extLst>
          </p:cNvPr>
          <p:cNvPicPr>
            <a:picLocks noChangeAspect="1"/>
          </p:cNvPicPr>
          <p:nvPr/>
        </p:nvPicPr>
        <p:blipFill>
          <a:blip r:embed="rId2"/>
          <a:stretch>
            <a:fillRect/>
          </a:stretch>
        </p:blipFill>
        <p:spPr>
          <a:xfrm>
            <a:off x="1524000" y="171450"/>
            <a:ext cx="9144000" cy="6515100"/>
          </a:xfrm>
          <a:prstGeom prst="rect">
            <a:avLst/>
          </a:prstGeom>
        </p:spPr>
      </p:pic>
    </p:spTree>
    <p:extLst>
      <p:ext uri="{BB962C8B-B14F-4D97-AF65-F5344CB8AC3E}">
        <p14:creationId xmlns:p14="http://schemas.microsoft.com/office/powerpoint/2010/main" val="365397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0F231-7EA8-4218-A408-BF796D4709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838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CD52BC-0D31-4014-B903-82C6D24AD38E}"/>
              </a:ext>
            </a:extLst>
          </p:cNvPr>
          <p:cNvPicPr>
            <a:picLocks noChangeAspect="1"/>
          </p:cNvPicPr>
          <p:nvPr/>
        </p:nvPicPr>
        <p:blipFill>
          <a:blip r:embed="rId2"/>
          <a:stretch>
            <a:fillRect/>
          </a:stretch>
        </p:blipFill>
        <p:spPr>
          <a:xfrm>
            <a:off x="7441324" y="1019503"/>
            <a:ext cx="4750676" cy="5150472"/>
          </a:xfrm>
          <a:prstGeom prst="rect">
            <a:avLst/>
          </a:prstGeom>
        </p:spPr>
      </p:pic>
      <p:pic>
        <p:nvPicPr>
          <p:cNvPr id="4" name="Picture 3">
            <a:extLst>
              <a:ext uri="{FF2B5EF4-FFF2-40B4-BE49-F238E27FC236}">
                <a16:creationId xmlns:a16="http://schemas.microsoft.com/office/drawing/2014/main" id="{EEA147C3-41A5-4F1F-B169-7B859EA205A8}"/>
              </a:ext>
            </a:extLst>
          </p:cNvPr>
          <p:cNvPicPr>
            <a:picLocks noChangeAspect="1"/>
          </p:cNvPicPr>
          <p:nvPr/>
        </p:nvPicPr>
        <p:blipFill>
          <a:blip r:embed="rId3"/>
          <a:stretch>
            <a:fillRect/>
          </a:stretch>
        </p:blipFill>
        <p:spPr>
          <a:xfrm rot="21193364">
            <a:off x="400380" y="627873"/>
            <a:ext cx="6595940" cy="3788498"/>
          </a:xfrm>
          <a:prstGeom prst="rect">
            <a:avLst/>
          </a:prstGeom>
        </p:spPr>
      </p:pic>
    </p:spTree>
    <p:extLst>
      <p:ext uri="{BB962C8B-B14F-4D97-AF65-F5344CB8AC3E}">
        <p14:creationId xmlns:p14="http://schemas.microsoft.com/office/powerpoint/2010/main" val="128819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DB1A0-7F96-4256-B887-8FBFA49DA2D5}"/>
              </a:ext>
            </a:extLst>
          </p:cNvPr>
          <p:cNvSpPr/>
          <p:nvPr/>
        </p:nvSpPr>
        <p:spPr>
          <a:xfrm rot="226725">
            <a:off x="411480" y="658178"/>
            <a:ext cx="11372849" cy="5509200"/>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Curiosidades de Republica Dominicana</a:t>
            </a:r>
          </a:p>
          <a:p>
            <a:pPr algn="ctr"/>
            <a:endParaRPr lang="es-ES" sz="32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Es el destino más visitado del Caribe</a:t>
            </a:r>
          </a:p>
          <a:p>
            <a:r>
              <a:rPr lang="es-ES" sz="2400" dirty="0">
                <a:latin typeface="Times New Roman" panose="02020603050405020304" pitchFamily="18" charset="0"/>
                <a:cs typeface="Times New Roman" panose="02020603050405020304" pitchFamily="18" charset="0"/>
              </a:rPr>
              <a:t>El Deporte más jugado es el béisbol</a:t>
            </a:r>
          </a:p>
          <a:p>
            <a:r>
              <a:rPr lang="es-ES" sz="2400" dirty="0">
                <a:latin typeface="Times New Roman" panose="02020603050405020304" pitchFamily="18" charset="0"/>
                <a:cs typeface="Times New Roman" panose="02020603050405020304" pitchFamily="18" charset="0"/>
              </a:rPr>
              <a:t>Es el lugar donde se creó y desarrolló el merengue y la Bachata</a:t>
            </a:r>
          </a:p>
          <a:p>
            <a:r>
              <a:rPr lang="es-ES" sz="2400" dirty="0">
                <a:latin typeface="Times New Roman" panose="02020603050405020304" pitchFamily="18" charset="0"/>
                <a:cs typeface="Times New Roman" panose="02020603050405020304" pitchFamily="18" charset="0"/>
              </a:rPr>
              <a:t>Cristóbal Colón conoció la isla en su primer viaje, 5 de Dic. 1492</a:t>
            </a:r>
          </a:p>
          <a:p>
            <a:r>
              <a:rPr lang="es-ES" sz="2400" dirty="0" err="1">
                <a:latin typeface="Times New Roman" panose="02020603050405020304" pitchFamily="18" charset="0"/>
                <a:cs typeface="Times New Roman" panose="02020603050405020304" pitchFamily="18" charset="0"/>
              </a:rPr>
              <a:t>Larimar</a:t>
            </a:r>
            <a:r>
              <a:rPr lang="es-ES" sz="2400" dirty="0">
                <a:latin typeface="Times New Roman" panose="02020603050405020304" pitchFamily="18" charset="0"/>
                <a:cs typeface="Times New Roman" panose="02020603050405020304" pitchFamily="18" charset="0"/>
              </a:rPr>
              <a:t>, la piedra que solo se encuentra en República Dominicana</a:t>
            </a:r>
          </a:p>
          <a:p>
            <a:r>
              <a:rPr lang="es-ES" sz="2400" dirty="0">
                <a:latin typeface="Times New Roman" panose="02020603050405020304" pitchFamily="18" charset="0"/>
                <a:cs typeface="Times New Roman" panose="02020603050405020304" pitchFamily="18" charset="0"/>
              </a:rPr>
              <a:t>Produce uno de los mejores cacaos del mundo</a:t>
            </a:r>
          </a:p>
          <a:p>
            <a:r>
              <a:rPr lang="es-ES" sz="2400" dirty="0">
                <a:latin typeface="Times New Roman" panose="02020603050405020304" pitchFamily="18" charset="0"/>
                <a:cs typeface="Times New Roman" panose="02020603050405020304" pitchFamily="18" charset="0"/>
              </a:rPr>
              <a:t>La primera universidad de América fue hecha en Santo Domingo</a:t>
            </a:r>
          </a:p>
          <a:p>
            <a:r>
              <a:rPr lang="es-ES" sz="2400" dirty="0">
                <a:latin typeface="Times New Roman" panose="02020603050405020304" pitchFamily="18" charset="0"/>
                <a:cs typeface="Times New Roman" panose="02020603050405020304" pitchFamily="18" charset="0"/>
              </a:rPr>
              <a:t>El famoso diseñador Oscar de la Renta era dominicano</a:t>
            </a:r>
          </a:p>
          <a:p>
            <a:r>
              <a:rPr lang="es-ES" sz="2400" dirty="0">
                <a:latin typeface="Times New Roman" panose="02020603050405020304" pitchFamily="18" charset="0"/>
                <a:cs typeface="Times New Roman" panose="02020603050405020304" pitchFamily="18" charset="0"/>
              </a:rPr>
              <a:t>En Dominicana se encuentra las muestras de fósil vegetal más preciadas del mundo</a:t>
            </a:r>
          </a:p>
          <a:p>
            <a:r>
              <a:rPr lang="es-ES" sz="2400" dirty="0">
                <a:latin typeface="Times New Roman" panose="02020603050405020304" pitchFamily="18" charset="0"/>
                <a:cs typeface="Times New Roman" panose="02020603050405020304" pitchFamily="18" charset="0"/>
              </a:rPr>
              <a:t>No solo se habla español, también inglés y francés</a:t>
            </a:r>
          </a:p>
          <a:p>
            <a:r>
              <a:rPr lang="es-ES" sz="2400" dirty="0">
                <a:latin typeface="Times New Roman" panose="02020603050405020304" pitchFamily="18" charset="0"/>
                <a:cs typeface="Times New Roman" panose="02020603050405020304" pitchFamily="18" charset="0"/>
              </a:rPr>
              <a:t>La bandera de República Dominicana es la única que tiene una biblia</a:t>
            </a:r>
          </a:p>
          <a:p>
            <a:r>
              <a:rPr lang="es-ES" sz="2400" dirty="0">
                <a:latin typeface="Times New Roman" panose="02020603050405020304" pitchFamily="18" charset="0"/>
                <a:cs typeface="Times New Roman" panose="02020603050405020304" pitchFamily="18" charset="0"/>
              </a:rPr>
              <a:t>Tiene la montaña más alta del Caribe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1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E3B7B-147D-4219-BA10-4F87021219D1}"/>
              </a:ext>
            </a:extLst>
          </p:cNvPr>
          <p:cNvSpPr/>
          <p:nvPr/>
        </p:nvSpPr>
        <p:spPr>
          <a:xfrm rot="20676243">
            <a:off x="2070275" y="2445222"/>
            <a:ext cx="9291340" cy="3293209"/>
          </a:xfrm>
          <a:prstGeom prst="rect">
            <a:avLst/>
          </a:prstGeom>
        </p:spPr>
        <p:txBody>
          <a:bodyPr wrap="square">
            <a:spAutoFit/>
          </a:bodyPr>
          <a:lstStyle/>
          <a:p>
            <a:pPr fontAlgn="base"/>
            <a:r>
              <a:rPr lang="es-ES" sz="2600" dirty="0">
                <a:latin typeface="open sans"/>
              </a:rPr>
              <a:t>Expresiones en República Dominicana</a:t>
            </a:r>
          </a:p>
          <a:p>
            <a:pPr marL="285750" indent="-285750" fontAlgn="base">
              <a:buFont typeface="Wingdings" panose="05000000000000000000" pitchFamily="2" charset="2"/>
              <a:buChar char="Ø"/>
            </a:pPr>
            <a:r>
              <a:rPr lang="es-ES" sz="2600" dirty="0">
                <a:latin typeface="open sans"/>
              </a:rPr>
              <a:t>Ahorita</a:t>
            </a:r>
          </a:p>
          <a:p>
            <a:pPr marL="285750" indent="-285750" fontAlgn="base">
              <a:buFont typeface="Wingdings" panose="05000000000000000000" pitchFamily="2" charset="2"/>
              <a:buChar char="Ø"/>
            </a:pPr>
            <a:r>
              <a:rPr lang="es-ES" sz="2600" dirty="0">
                <a:latin typeface="open sans"/>
              </a:rPr>
              <a:t>En tres minutos</a:t>
            </a:r>
          </a:p>
          <a:p>
            <a:pPr marL="285750" indent="-285750" fontAlgn="base">
              <a:buFont typeface="Wingdings" panose="05000000000000000000" pitchFamily="2" charset="2"/>
              <a:buChar char="Ø"/>
            </a:pPr>
            <a:r>
              <a:rPr lang="es-ES" sz="2600" dirty="0">
                <a:latin typeface="open sans"/>
              </a:rPr>
              <a:t>Un chin</a:t>
            </a:r>
          </a:p>
          <a:p>
            <a:pPr marL="285750" indent="-285750" fontAlgn="base">
              <a:buFont typeface="Wingdings" panose="05000000000000000000" pitchFamily="2" charset="2"/>
              <a:buChar char="Ø"/>
            </a:pPr>
            <a:r>
              <a:rPr lang="es-ES" sz="2600" dirty="0">
                <a:latin typeface="open sans"/>
              </a:rPr>
              <a:t>Allí mismo</a:t>
            </a:r>
          </a:p>
          <a:p>
            <a:pPr marL="285750" indent="-285750" fontAlgn="base">
              <a:buFont typeface="Wingdings" panose="05000000000000000000" pitchFamily="2" charset="2"/>
              <a:buChar char="Ø"/>
            </a:pPr>
            <a:r>
              <a:rPr lang="es-ES" sz="2600" dirty="0">
                <a:latin typeface="open sans"/>
              </a:rPr>
              <a:t>Le gusta hablar de política, deporte y farándula.</a:t>
            </a:r>
          </a:p>
          <a:p>
            <a:pPr marL="285750" indent="-285750" fontAlgn="base">
              <a:buFont typeface="Wingdings" panose="05000000000000000000" pitchFamily="2" charset="2"/>
              <a:buChar char="Ø"/>
            </a:pPr>
            <a:r>
              <a:rPr lang="es-ES" sz="2600" dirty="0">
                <a:latin typeface="open sans"/>
              </a:rPr>
              <a:t>Es el único país del mundo donde Flojo y </a:t>
            </a:r>
            <a:r>
              <a:rPr lang="es-ES" sz="2600" dirty="0" err="1">
                <a:latin typeface="open sans"/>
              </a:rPr>
              <a:t>apretao</a:t>
            </a:r>
            <a:r>
              <a:rPr lang="es-ES" sz="2600" dirty="0">
                <a:latin typeface="open sans"/>
              </a:rPr>
              <a:t>’ significa lo mismo</a:t>
            </a:r>
          </a:p>
        </p:txBody>
      </p:sp>
      <p:sp>
        <p:nvSpPr>
          <p:cNvPr id="4" name="Rectangle 3">
            <a:extLst>
              <a:ext uri="{FF2B5EF4-FFF2-40B4-BE49-F238E27FC236}">
                <a16:creationId xmlns:a16="http://schemas.microsoft.com/office/drawing/2014/main" id="{540EE1DA-BEDD-4EA6-8EF6-CAF1485D796F}"/>
              </a:ext>
            </a:extLst>
          </p:cNvPr>
          <p:cNvSpPr/>
          <p:nvPr/>
        </p:nvSpPr>
        <p:spPr>
          <a:xfrm rot="21179937">
            <a:off x="272093" y="508873"/>
            <a:ext cx="6932541" cy="2308324"/>
          </a:xfrm>
          <a:prstGeom prst="rect">
            <a:avLst/>
          </a:prstGeom>
        </p:spPr>
        <p:txBody>
          <a:bodyPr wrap="square">
            <a:spAutoFit/>
          </a:bodyPr>
          <a:lstStyle/>
          <a:p>
            <a:r>
              <a:rPr lang="es-ES" sz="2400" dirty="0">
                <a:solidFill>
                  <a:srgbClr val="212529"/>
                </a:solidFill>
                <a:latin typeface="Roboto"/>
              </a:rPr>
              <a:t>El pueblo dominicano es muy elocuente, pero parlanchín. Cada reunión, ya sea formal o informal, a la que he asistido aquí ha tomado más tiempo de lo previsto. Cada persona que me ha hablado acá me ha dado la impresión de ser un profesor dando un discurso</a:t>
            </a:r>
            <a:endParaRPr lang="en-US" sz="2400" dirty="0"/>
          </a:p>
        </p:txBody>
      </p:sp>
    </p:spTree>
    <p:extLst>
      <p:ext uri="{BB962C8B-B14F-4D97-AF65-F5344CB8AC3E}">
        <p14:creationId xmlns:p14="http://schemas.microsoft.com/office/powerpoint/2010/main" val="61290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B2992-7E4C-4B20-9FD5-A27289E2CD87}"/>
              </a:ext>
            </a:extLst>
          </p:cNvPr>
          <p:cNvSpPr/>
          <p:nvPr/>
        </p:nvSpPr>
        <p:spPr>
          <a:xfrm>
            <a:off x="537210" y="612845"/>
            <a:ext cx="10424160" cy="5632311"/>
          </a:xfrm>
          <a:prstGeom prst="rect">
            <a:avLst/>
          </a:prstGeom>
        </p:spPr>
        <p:txBody>
          <a:bodyPr wrap="square">
            <a:spAutoFit/>
          </a:bodyPr>
          <a:lstStyle/>
          <a:p>
            <a:pPr fontAlgn="base"/>
            <a:r>
              <a:rPr lang="es-ES" sz="2400" dirty="0">
                <a:latin typeface="Times New Roman" panose="02020603050405020304" pitchFamily="18" charset="0"/>
                <a:cs typeface="Times New Roman" panose="02020603050405020304" pitchFamily="18" charset="0"/>
              </a:rPr>
              <a:t>1- República Dominicana tiene la mayor economía de América Central y el Caribe.</a:t>
            </a:r>
          </a:p>
          <a:p>
            <a:pPr fontAlgn="base"/>
            <a:r>
              <a:rPr lang="es-ES" sz="2400" dirty="0">
                <a:latin typeface="Times New Roman" panose="02020603050405020304" pitchFamily="18" charset="0"/>
                <a:cs typeface="Times New Roman" panose="02020603050405020304" pitchFamily="18" charset="0"/>
              </a:rPr>
              <a:t>2- Su capital Santo Domingo fue fundada en el siglo XV y fue un modelo en el que se fijaron el resto de ciudades de América para construirse.</a:t>
            </a:r>
          </a:p>
          <a:p>
            <a:pPr fontAlgn="base"/>
            <a:r>
              <a:rPr lang="es-ES" sz="2400" dirty="0">
                <a:latin typeface="Times New Roman" panose="02020603050405020304" pitchFamily="18" charset="0"/>
                <a:cs typeface="Times New Roman" panose="02020603050405020304" pitchFamily="18" charset="0"/>
              </a:rPr>
              <a:t>3- El béisbol es su deporte nacional habiendo dado a algunos de los mejores jugadores de la historia.</a:t>
            </a:r>
          </a:p>
          <a:p>
            <a:pPr fontAlgn="base"/>
            <a:r>
              <a:rPr lang="es-ES" sz="2400" dirty="0">
                <a:latin typeface="Times New Roman" panose="02020603050405020304" pitchFamily="18" charset="0"/>
                <a:cs typeface="Times New Roman" panose="02020603050405020304" pitchFamily="18" charset="0"/>
              </a:rPr>
              <a:t>4- Las playas de Punta Cana se consideran entre las mejores del mundo recibiendo millones de turistas cada año.</a:t>
            </a:r>
          </a:p>
          <a:p>
            <a:pPr fontAlgn="base"/>
            <a:r>
              <a:rPr lang="es-ES" sz="2400" dirty="0">
                <a:latin typeface="Times New Roman" panose="02020603050405020304" pitchFamily="18" charset="0"/>
                <a:cs typeface="Times New Roman" panose="02020603050405020304" pitchFamily="18" charset="0"/>
              </a:rPr>
              <a:t>5- La primera universidad de América fue creada el año 1538 en Santo Domingo.</a:t>
            </a:r>
          </a:p>
          <a:p>
            <a:pPr fontAlgn="base"/>
            <a:r>
              <a:rPr lang="es-ES" sz="2400" dirty="0">
                <a:latin typeface="Times New Roman" panose="02020603050405020304" pitchFamily="18" charset="0"/>
                <a:cs typeface="Times New Roman" panose="02020603050405020304" pitchFamily="18" charset="0"/>
              </a:rPr>
              <a:t>6- Son los creadores de los géneros musicales del merengue o la bachata.</a:t>
            </a:r>
          </a:p>
          <a:p>
            <a:pPr fontAlgn="base"/>
            <a:r>
              <a:rPr lang="es-ES" sz="2400" dirty="0">
                <a:latin typeface="Times New Roman" panose="02020603050405020304" pitchFamily="18" charset="0"/>
                <a:cs typeface="Times New Roman" panose="02020603050405020304" pitchFamily="18" charset="0"/>
              </a:rPr>
              <a:t>7- El nombre del país se debe al Santo Domingo de Guzmán, creador de la orden de los dominicos.</a:t>
            </a:r>
          </a:p>
          <a:p>
            <a:pPr fontAlgn="base"/>
            <a:r>
              <a:rPr lang="es-ES" sz="2400" dirty="0">
                <a:latin typeface="Times New Roman" panose="02020603050405020304" pitchFamily="18" charset="0"/>
                <a:cs typeface="Times New Roman" panose="02020603050405020304" pitchFamily="18" charset="0"/>
              </a:rPr>
              <a:t>8- Es la décima isla más poblada del mundo.</a:t>
            </a:r>
          </a:p>
          <a:p>
            <a:pPr fontAlgn="base"/>
            <a:r>
              <a:rPr lang="es-ES" sz="2400" dirty="0">
                <a:latin typeface="Times New Roman" panose="02020603050405020304" pitchFamily="18" charset="0"/>
                <a:cs typeface="Times New Roman" panose="02020603050405020304" pitchFamily="18" charset="0"/>
              </a:rPr>
              <a:t>9- Fue uno de los primeros lugares descubiertos por Cristóbal Colón en su primer viaje a América.</a:t>
            </a:r>
          </a:p>
          <a:p>
            <a:pPr fontAlgn="base"/>
            <a:r>
              <a:rPr lang="es-ES" sz="2400" dirty="0">
                <a:latin typeface="Times New Roman" panose="02020603050405020304" pitchFamily="18" charset="0"/>
                <a:cs typeface="Times New Roman" panose="02020603050405020304" pitchFamily="18" charset="0"/>
              </a:rPr>
              <a:t>10- Es el destino más visitado de todo el Caribe.</a:t>
            </a:r>
          </a:p>
        </p:txBody>
      </p:sp>
    </p:spTree>
    <p:extLst>
      <p:ext uri="{BB962C8B-B14F-4D97-AF65-F5344CB8AC3E}">
        <p14:creationId xmlns:p14="http://schemas.microsoft.com/office/powerpoint/2010/main" val="190368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1CE44B-3639-4DAC-9CF7-645D48DFD211}"/>
              </a:ext>
            </a:extLst>
          </p:cNvPr>
          <p:cNvPicPr>
            <a:picLocks noChangeAspect="1"/>
          </p:cNvPicPr>
          <p:nvPr/>
        </p:nvPicPr>
        <p:blipFill>
          <a:blip r:embed="rId2"/>
          <a:stretch>
            <a:fillRect/>
          </a:stretch>
        </p:blipFill>
        <p:spPr>
          <a:xfrm rot="21034711">
            <a:off x="457489" y="1173354"/>
            <a:ext cx="5736922" cy="4729132"/>
          </a:xfrm>
          <a:prstGeom prst="rect">
            <a:avLst/>
          </a:prstGeom>
        </p:spPr>
      </p:pic>
      <p:pic>
        <p:nvPicPr>
          <p:cNvPr id="3" name="Picture 2">
            <a:extLst>
              <a:ext uri="{FF2B5EF4-FFF2-40B4-BE49-F238E27FC236}">
                <a16:creationId xmlns:a16="http://schemas.microsoft.com/office/drawing/2014/main" id="{8285271B-C511-4AFF-8726-39AAA2FBDF1A}"/>
              </a:ext>
            </a:extLst>
          </p:cNvPr>
          <p:cNvPicPr>
            <a:picLocks noChangeAspect="1"/>
          </p:cNvPicPr>
          <p:nvPr/>
        </p:nvPicPr>
        <p:blipFill>
          <a:blip r:embed="rId3"/>
          <a:stretch>
            <a:fillRect/>
          </a:stretch>
        </p:blipFill>
        <p:spPr>
          <a:xfrm rot="21141263">
            <a:off x="6996364" y="393808"/>
            <a:ext cx="4517657" cy="5501923"/>
          </a:xfrm>
          <a:prstGeom prst="rect">
            <a:avLst/>
          </a:prstGeom>
        </p:spPr>
      </p:pic>
    </p:spTree>
    <p:extLst>
      <p:ext uri="{BB962C8B-B14F-4D97-AF65-F5344CB8AC3E}">
        <p14:creationId xmlns:p14="http://schemas.microsoft.com/office/powerpoint/2010/main" val="353865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0B349E-F3BB-4D0B-B4B5-5E42BAB245A0}"/>
              </a:ext>
            </a:extLst>
          </p:cNvPr>
          <p:cNvSpPr/>
          <p:nvPr/>
        </p:nvSpPr>
        <p:spPr>
          <a:xfrm>
            <a:off x="472966" y="852537"/>
            <a:ext cx="11214537" cy="5324535"/>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INVERSIÓN MEXICANA EN LA REPÚBLICA DOMINICANA</a:t>
            </a:r>
          </a:p>
          <a:p>
            <a:endParaRPr lang="es-ES" sz="2000" dirty="0">
              <a:latin typeface="Times New Roman" panose="02020603050405020304" pitchFamily="18" charset="0"/>
              <a:cs typeface="Times New Roman" panose="02020603050405020304" pitchFamily="18" charset="0"/>
            </a:endParaRPr>
          </a:p>
          <a:p>
            <a:pPr algn="ctr"/>
            <a:r>
              <a:rPr lang="es-ES" sz="2400" dirty="0">
                <a:latin typeface="Times New Roman" panose="02020603050405020304" pitchFamily="18" charset="0"/>
                <a:cs typeface="Times New Roman" panose="02020603050405020304" pitchFamily="18" charset="0"/>
              </a:rPr>
              <a:t>La inversión de México en República Dominicana es tan amplia que se le considera como uno de los cuatro principales países inversionistas en la República Dominicana, junto con Canadá, Estados Unidos y España. Asimismo, el país caribeño es el cuarto destino de las inversiones mexicanas en </a:t>
            </a:r>
            <a:r>
              <a:rPr lang="es-ES" sz="2400" dirty="0" err="1">
                <a:latin typeface="Times New Roman" panose="02020603050405020304" pitchFamily="18" charset="0"/>
                <a:cs typeface="Times New Roman" panose="02020603050405020304" pitchFamily="18" charset="0"/>
              </a:rPr>
              <a:t>ALyC</a:t>
            </a:r>
            <a:r>
              <a:rPr lang="es-ES" sz="2400" dirty="0">
                <a:latin typeface="Times New Roman" panose="02020603050405020304" pitchFamily="18" charset="0"/>
                <a:cs typeface="Times New Roman" panose="02020603050405020304" pitchFamily="18" charset="0"/>
              </a:rPr>
              <a:t>, tan sólo después de Brasil, Perú y Colombia.</a:t>
            </a:r>
          </a:p>
          <a:p>
            <a:pPr algn="ctr"/>
            <a:endParaRPr lang="es-ES" sz="2400" dirty="0">
              <a:latin typeface="Times New Roman" panose="02020603050405020304" pitchFamily="18" charset="0"/>
              <a:cs typeface="Times New Roman" panose="02020603050405020304" pitchFamily="18" charset="0"/>
            </a:endParaRPr>
          </a:p>
          <a:p>
            <a:pPr algn="ctr"/>
            <a:r>
              <a:rPr lang="es-ES" sz="2400" dirty="0">
                <a:latin typeface="Times New Roman" panose="02020603050405020304" pitchFamily="18" charset="0"/>
                <a:cs typeface="Times New Roman" panose="02020603050405020304" pitchFamily="18" charset="0"/>
              </a:rPr>
              <a:t>Cabe destacar que, de acuerdo con fuentes locales, el capital mexicano invertido en la República Dominicana ha favorecido la creación de más de 15,000 empleos directos y casi 30,000 indirectos; los principales sectores de destino son las telecomunicaciones, turismo, comercio, transporte, minería, industrias y zonas francas.</a:t>
            </a:r>
          </a:p>
          <a:p>
            <a:pPr algn="ctr"/>
            <a:endParaRPr lang="es-ES" sz="2400" dirty="0">
              <a:latin typeface="Times New Roman" panose="02020603050405020304" pitchFamily="18" charset="0"/>
              <a:cs typeface="Times New Roman" panose="02020603050405020304" pitchFamily="18" charset="0"/>
            </a:endParaRPr>
          </a:p>
          <a:p>
            <a:pPr algn="ctr"/>
            <a:r>
              <a:rPr lang="es-ES" sz="2400" dirty="0">
                <a:latin typeface="Times New Roman" panose="02020603050405020304" pitchFamily="18" charset="0"/>
                <a:cs typeface="Times New Roman" panose="02020603050405020304" pitchFamily="18" charset="0"/>
              </a:rPr>
              <a:t>En el país hay más de 20 grupos, corporaciones y empresas mexicanas establecidas o que realizan operaciones, entre las que destacan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16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ED1D9-1737-4867-87AC-BA82E2AF9DD9}"/>
              </a:ext>
            </a:extLst>
          </p:cNvPr>
          <p:cNvSpPr/>
          <p:nvPr/>
        </p:nvSpPr>
        <p:spPr>
          <a:xfrm>
            <a:off x="3684192" y="4082176"/>
            <a:ext cx="3927965" cy="26416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874F4F95-5DA9-4DAF-9BDB-82A641B013CE}"/>
              </a:ext>
            </a:extLst>
          </p:cNvPr>
          <p:cNvPicPr>
            <a:picLocks noChangeAspect="1"/>
          </p:cNvPicPr>
          <p:nvPr/>
        </p:nvPicPr>
        <p:blipFill>
          <a:blip r:embed="rId2"/>
          <a:stretch>
            <a:fillRect/>
          </a:stretch>
        </p:blipFill>
        <p:spPr>
          <a:xfrm rot="20417194">
            <a:off x="438900" y="792225"/>
            <a:ext cx="4277300" cy="3272644"/>
          </a:xfrm>
          <a:prstGeom prst="rect">
            <a:avLst/>
          </a:prstGeom>
        </p:spPr>
      </p:pic>
      <p:pic>
        <p:nvPicPr>
          <p:cNvPr id="6" name="Picture 5">
            <a:extLst>
              <a:ext uri="{FF2B5EF4-FFF2-40B4-BE49-F238E27FC236}">
                <a16:creationId xmlns:a16="http://schemas.microsoft.com/office/drawing/2014/main" id="{0201A96B-BDFC-4F6E-A531-5F69EFEFEB18}"/>
              </a:ext>
            </a:extLst>
          </p:cNvPr>
          <p:cNvPicPr>
            <a:picLocks noChangeAspect="1"/>
          </p:cNvPicPr>
          <p:nvPr/>
        </p:nvPicPr>
        <p:blipFill>
          <a:blip r:embed="rId3"/>
          <a:stretch>
            <a:fillRect/>
          </a:stretch>
        </p:blipFill>
        <p:spPr>
          <a:xfrm rot="984555">
            <a:off x="7695187" y="717793"/>
            <a:ext cx="4000224" cy="3280147"/>
          </a:xfrm>
          <a:prstGeom prst="rect">
            <a:avLst/>
          </a:prstGeom>
        </p:spPr>
      </p:pic>
      <p:pic>
        <p:nvPicPr>
          <p:cNvPr id="7" name="Picture 6">
            <a:extLst>
              <a:ext uri="{FF2B5EF4-FFF2-40B4-BE49-F238E27FC236}">
                <a16:creationId xmlns:a16="http://schemas.microsoft.com/office/drawing/2014/main" id="{4DBE0BA4-B5A0-4175-A1AE-31261F040717}"/>
              </a:ext>
            </a:extLst>
          </p:cNvPr>
          <p:cNvPicPr>
            <a:picLocks noChangeAspect="1"/>
          </p:cNvPicPr>
          <p:nvPr/>
        </p:nvPicPr>
        <p:blipFill>
          <a:blip r:embed="rId4"/>
          <a:stretch>
            <a:fillRect/>
          </a:stretch>
        </p:blipFill>
        <p:spPr>
          <a:xfrm>
            <a:off x="3633250" y="3970116"/>
            <a:ext cx="5151936" cy="2887884"/>
          </a:xfrm>
          <a:prstGeom prst="rect">
            <a:avLst/>
          </a:prstGeom>
        </p:spPr>
      </p:pic>
      <p:sp>
        <p:nvSpPr>
          <p:cNvPr id="2" name="Oval 1">
            <a:extLst>
              <a:ext uri="{FF2B5EF4-FFF2-40B4-BE49-F238E27FC236}">
                <a16:creationId xmlns:a16="http://schemas.microsoft.com/office/drawing/2014/main" id="{C5572596-D5A5-47C1-B724-FE83CC4DCDED}"/>
              </a:ext>
            </a:extLst>
          </p:cNvPr>
          <p:cNvSpPr/>
          <p:nvPr/>
        </p:nvSpPr>
        <p:spPr>
          <a:xfrm>
            <a:off x="4099034" y="231228"/>
            <a:ext cx="4099035" cy="1261241"/>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dirty="0" err="1">
                <a:solidFill>
                  <a:schemeClr val="bg1"/>
                </a:solidFill>
                <a:latin typeface="Times New Roman" panose="02020603050405020304" pitchFamily="18" charset="0"/>
                <a:cs typeface="Times New Roman" panose="02020603050405020304" pitchFamily="18" charset="0"/>
              </a:rPr>
              <a:t>Republica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Dominicana</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13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C635A9-F652-46F3-AFDD-775A500EB898}"/>
              </a:ext>
            </a:extLst>
          </p:cNvPr>
          <p:cNvSpPr/>
          <p:nvPr/>
        </p:nvSpPr>
        <p:spPr>
          <a:xfrm rot="241808">
            <a:off x="937260" y="919401"/>
            <a:ext cx="10618470" cy="5447645"/>
          </a:xfrm>
          <a:prstGeom prst="rect">
            <a:avLst/>
          </a:prstGeom>
        </p:spPr>
        <p:txBody>
          <a:bodyPr wrap="square">
            <a:spAutoFit/>
          </a:bodyPr>
          <a:lstStyle/>
          <a:p>
            <a:pPr algn="ctr"/>
            <a:r>
              <a:rPr lang="es-ES" sz="3200" b="1" i="1" dirty="0">
                <a:latin typeface="Times New Roman" panose="02020603050405020304" pitchFamily="18" charset="0"/>
                <a:cs typeface="Times New Roman" panose="02020603050405020304" pitchFamily="18" charset="0"/>
              </a:rPr>
              <a:t>¿PUEDE LA REPÚBLICA DOMINICANA SER LA PUERTA DE ENTRADA DE MÉXICO AL CARIBE?</a:t>
            </a:r>
          </a:p>
          <a:p>
            <a:pPr algn="ctr"/>
            <a:endParaRPr lang="es-ES" sz="3200" b="1" i="1" dirty="0">
              <a:latin typeface="Times New Roman" panose="02020603050405020304" pitchFamily="18" charset="0"/>
              <a:cs typeface="Times New Roman" panose="02020603050405020304" pitchFamily="18" charset="0"/>
            </a:endParaRPr>
          </a:p>
          <a:p>
            <a:pPr algn="ctr"/>
            <a:r>
              <a:rPr lang="es-ES" sz="2800" dirty="0">
                <a:latin typeface="Times New Roman" panose="02020603050405020304" pitchFamily="18" charset="0"/>
                <a:cs typeface="Times New Roman" panose="02020603050405020304" pitchFamily="18" charset="0"/>
              </a:rPr>
              <a:t>Definitivamente, la República Dominicana ya es la puerta de entrada de México al Caribe. Actualmente, la República Dominicana es el primer socio comercial de México en el Caribe. Cabe recordar que la economía dominicana es la mayor economía del Caribe y la de más rápido crecimiento en Latinoamérica. Además, es uno de los 13 países del mundo que cuenta con acuerdos comerciales con la Unión Europea y con los EEUU. Pertenece al DR </a:t>
            </a:r>
            <a:r>
              <a:rPr lang="es-ES" sz="2800" dirty="0" err="1">
                <a:latin typeface="Times New Roman" panose="02020603050405020304" pitchFamily="18" charset="0"/>
                <a:cs typeface="Times New Roman" panose="02020603050405020304" pitchFamily="18" charset="0"/>
              </a:rPr>
              <a:t>Cafta</a:t>
            </a:r>
            <a:r>
              <a:rPr lang="es-ES" sz="2800" dirty="0">
                <a:latin typeface="Times New Roman" panose="02020603050405020304" pitchFamily="18" charset="0"/>
                <a:cs typeface="Times New Roman" panose="02020603050405020304" pitchFamily="18" charset="0"/>
              </a:rPr>
              <a:t>-Centroamérica, a APPANAMA y al CARICOM, lo que la constituye en una pieza clave de acceso al mercado caribeño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94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19635-2CFF-4B3F-A3C7-4DED1FA5C555}"/>
              </a:ext>
            </a:extLst>
          </p:cNvPr>
          <p:cNvSpPr/>
          <p:nvPr/>
        </p:nvSpPr>
        <p:spPr>
          <a:xfrm rot="757618">
            <a:off x="525780" y="1476286"/>
            <a:ext cx="10824210" cy="4031873"/>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Recientemente fue creada la Cámara Binacional de Comercio y Servicios México-República Dominicana A.C., que trabajará junto con la Cámara Domínico Mexicana ya existente en nuestro país, junto con las instancias diplomáticas y los organismos estatales de promoción del comercio y la inversión en fomentar el comercio y la inversión entre ambos países, y promover medidas tendentes a crear oportunidades y eliminar barreras de comercio.</a:t>
            </a:r>
          </a:p>
        </p:txBody>
      </p:sp>
    </p:spTree>
    <p:extLst>
      <p:ext uri="{BB962C8B-B14F-4D97-AF65-F5344CB8AC3E}">
        <p14:creationId xmlns:p14="http://schemas.microsoft.com/office/powerpoint/2010/main" val="18105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45E06-00CD-4BAD-AA4F-4AA3164F5704}"/>
              </a:ext>
            </a:extLst>
          </p:cNvPr>
          <p:cNvSpPr/>
          <p:nvPr/>
        </p:nvSpPr>
        <p:spPr>
          <a:xfrm>
            <a:off x="480060" y="1443841"/>
            <a:ext cx="11041380" cy="4154984"/>
          </a:xfrm>
          <a:prstGeom prst="rect">
            <a:avLst/>
          </a:prstGeom>
        </p:spPr>
        <p:txBody>
          <a:bodyPr wrap="square">
            <a:spAutoFit/>
          </a:bodyPr>
          <a:lstStyle/>
          <a:p>
            <a:pPr algn="ctr"/>
            <a:r>
              <a:rPr lang="es-ES" sz="2400" b="1" dirty="0">
                <a:latin typeface="Times New Roman" panose="02020603050405020304" pitchFamily="18" charset="0"/>
                <a:cs typeface="Times New Roman" panose="02020603050405020304" pitchFamily="18" charset="0"/>
              </a:rPr>
              <a:t>RELACIÓN BILATERAL MÉXICO-REPÚBLICA DOMINICANA</a:t>
            </a:r>
          </a:p>
          <a:p>
            <a:pPr algn="ctr"/>
            <a:r>
              <a:rPr lang="es-ES" sz="2400" b="1" dirty="0">
                <a:latin typeface="Times New Roman" panose="02020603050405020304" pitchFamily="18" charset="0"/>
                <a:cs typeface="Times New Roman" panose="02020603050405020304" pitchFamily="18" charset="0"/>
              </a:rPr>
              <a:t>BALANZA COMERCIAL</a:t>
            </a:r>
          </a:p>
          <a:p>
            <a:pPr algn="ctr"/>
            <a:endParaRPr lang="es-ES" sz="2400" dirty="0">
              <a:latin typeface="Times New Roman" panose="02020603050405020304" pitchFamily="18" charset="0"/>
              <a:cs typeface="Times New Roman" panose="02020603050405020304" pitchFamily="18" charset="0"/>
            </a:endParaRPr>
          </a:p>
          <a:p>
            <a:r>
              <a:rPr lang="es-ES" sz="2400" dirty="0"/>
              <a:t>El intercambio comercial acumulado entre la República Dominicana y México durante el período 2012-2016 asciende a US$ 5,116.36 millones de los cuales US$723.89 millones corresponden a las exportaciones dominicanas a dicho mercado y US$ 4,392.43 millones a las importaciones.</a:t>
            </a:r>
          </a:p>
          <a:p>
            <a:endParaRPr lang="es-ES" sz="2400" dirty="0"/>
          </a:p>
          <a:p>
            <a:r>
              <a:rPr lang="es-ES" sz="2400" dirty="0"/>
              <a:t>Los valores de las exportaciones representan un 14.1% del intercambio comercial entre los dos países mientras que las importaciones representan un 85.9% del intercambio entre ambas naciones.</a:t>
            </a:r>
          </a:p>
        </p:txBody>
      </p:sp>
    </p:spTree>
    <p:extLst>
      <p:ext uri="{BB962C8B-B14F-4D97-AF65-F5344CB8AC3E}">
        <p14:creationId xmlns:p14="http://schemas.microsoft.com/office/powerpoint/2010/main" val="411694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922D2B-3E0C-4145-8923-EEADD47C9251}"/>
              </a:ext>
            </a:extLst>
          </p:cNvPr>
          <p:cNvSpPr/>
          <p:nvPr/>
        </p:nvSpPr>
        <p:spPr>
          <a:xfrm>
            <a:off x="342900" y="352009"/>
            <a:ext cx="11510010" cy="6924973"/>
          </a:xfrm>
          <a:prstGeom prst="rect">
            <a:avLst/>
          </a:prstGeom>
        </p:spPr>
        <p:txBody>
          <a:bodyPr wrap="square">
            <a:spAutoFit/>
          </a:bodyPr>
          <a:lstStyle/>
          <a:p>
            <a:endParaRPr lang="es-ES" dirty="0"/>
          </a:p>
          <a:p>
            <a:endParaRPr lang="es-ES" dirty="0"/>
          </a:p>
          <a:p>
            <a:pPr algn="ctr"/>
            <a:r>
              <a:rPr lang="es-ES" sz="3200" b="1" i="1" dirty="0">
                <a:latin typeface="Times New Roman" panose="02020603050405020304" pitchFamily="18" charset="0"/>
                <a:cs typeface="Times New Roman" panose="02020603050405020304" pitchFamily="18" charset="0"/>
              </a:rPr>
              <a:t>QUÉ LE VENDE REPÚBLICA DOMINICANA A MÉXICO?</a:t>
            </a:r>
          </a:p>
          <a:p>
            <a:pPr algn="ctr"/>
            <a:r>
              <a:rPr lang="es-ES" sz="2200" dirty="0">
                <a:latin typeface="Times New Roman" panose="02020603050405020304" pitchFamily="18" charset="0"/>
                <a:cs typeface="Times New Roman" panose="02020603050405020304" pitchFamily="18" charset="0"/>
              </a:rPr>
              <a:t>Las exportaciones dominicanas hacia México durante el período 2012-2016 ascendieron a US$723.89 millones.</a:t>
            </a:r>
          </a:p>
          <a:p>
            <a:endParaRPr lang="es-ES" sz="2200" dirty="0">
              <a:latin typeface="Times New Roman" panose="02020603050405020304" pitchFamily="18" charset="0"/>
              <a:cs typeface="Times New Roman" panose="02020603050405020304" pitchFamily="18" charset="0"/>
            </a:endParaRPr>
          </a:p>
          <a:p>
            <a:pPr algn="ctr"/>
            <a:r>
              <a:rPr lang="es-ES" sz="2200" dirty="0">
                <a:latin typeface="Times New Roman" panose="02020603050405020304" pitchFamily="18" charset="0"/>
                <a:cs typeface="Times New Roman" panose="02020603050405020304" pitchFamily="18" charset="0"/>
              </a:rPr>
              <a:t>Los principales productos exportados hacia México durante el 2016 fueron: textiles, cacao, artículos de plástico, disyuntores, entre otros.</a:t>
            </a:r>
          </a:p>
          <a:p>
            <a:endParaRPr lang="es-ES" sz="2200" dirty="0">
              <a:latin typeface="Times New Roman" panose="02020603050405020304" pitchFamily="18" charset="0"/>
              <a:cs typeface="Times New Roman" panose="02020603050405020304" pitchFamily="18" charset="0"/>
            </a:endParaRPr>
          </a:p>
          <a:p>
            <a:pPr algn="ctr"/>
            <a:r>
              <a:rPr lang="es-ES" sz="3200" b="1" i="1" dirty="0">
                <a:latin typeface="Times New Roman" panose="02020603050405020304" pitchFamily="18" charset="0"/>
                <a:cs typeface="Times New Roman" panose="02020603050405020304" pitchFamily="18" charset="0"/>
              </a:rPr>
              <a:t>QUÉ LE VENDE MÉXICO A LA REPÚBLICA DOMINICANA?</a:t>
            </a:r>
          </a:p>
          <a:p>
            <a:pPr algn="ctr"/>
            <a:r>
              <a:rPr lang="es-ES" sz="2200" dirty="0">
                <a:latin typeface="Times New Roman" panose="02020603050405020304" pitchFamily="18" charset="0"/>
                <a:cs typeface="Times New Roman" panose="02020603050405020304" pitchFamily="18" charset="0"/>
              </a:rPr>
              <a:t>Durante el período 2012-2016, las importaciones realizadas por la República Dominicana desde México fueron de US$4,392.43 millones.</a:t>
            </a:r>
          </a:p>
          <a:p>
            <a:pPr algn="ctr"/>
            <a:endParaRPr lang="es-ES" sz="2200" dirty="0">
              <a:latin typeface="Times New Roman" panose="02020603050405020304" pitchFamily="18" charset="0"/>
              <a:cs typeface="Times New Roman" panose="02020603050405020304" pitchFamily="18" charset="0"/>
            </a:endParaRPr>
          </a:p>
          <a:p>
            <a:pPr algn="ctr"/>
            <a:r>
              <a:rPr lang="es-ES" sz="2200" dirty="0">
                <a:latin typeface="Times New Roman" panose="02020603050405020304" pitchFamily="18" charset="0"/>
                <a:cs typeface="Times New Roman" panose="02020603050405020304" pitchFamily="18" charset="0"/>
              </a:rPr>
              <a:t>Los productos que la República Dominicana importó desde México durante el 2016 fueron: aceites crudos de petróleo o de mineral bituminoso, vehículos automóviles para transporte de mercancías, preparaciones alimenticias de harina, grañones, sémola, almidón, fécula o extracto de malta, aparatos de cocción y calientaplatos, de uso doméstico, de fundición, hierro o acero, de combustibles, entre otros.</a:t>
            </a:r>
          </a:p>
          <a:p>
            <a:endParaRPr lang="es-ES" dirty="0"/>
          </a:p>
          <a:p>
            <a:endParaRPr lang="es-ES" dirty="0"/>
          </a:p>
        </p:txBody>
      </p:sp>
    </p:spTree>
    <p:extLst>
      <p:ext uri="{BB962C8B-B14F-4D97-AF65-F5344CB8AC3E}">
        <p14:creationId xmlns:p14="http://schemas.microsoft.com/office/powerpoint/2010/main" val="155617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407E9-C8E8-48E4-9FA5-5F9452CE3EC2}"/>
              </a:ext>
            </a:extLst>
          </p:cNvPr>
          <p:cNvSpPr/>
          <p:nvPr/>
        </p:nvSpPr>
        <p:spPr>
          <a:xfrm>
            <a:off x="228600" y="444788"/>
            <a:ext cx="11704320" cy="5386090"/>
          </a:xfrm>
          <a:prstGeom prst="rect">
            <a:avLst/>
          </a:prstGeom>
        </p:spPr>
        <p:txBody>
          <a:bodyPr wrap="square">
            <a:spAutoFit/>
          </a:bodyPr>
          <a:lstStyle/>
          <a:p>
            <a:pPr algn="ctr"/>
            <a:r>
              <a:rPr lang="es-ES" sz="3200" b="1" i="1" dirty="0">
                <a:latin typeface="Times New Roman" panose="02020603050405020304" pitchFamily="18" charset="0"/>
                <a:cs typeface="Times New Roman" panose="02020603050405020304" pitchFamily="18" charset="0"/>
              </a:rPr>
              <a:t>CÓMO SE PUEDE CALIFICAR LA RELACIÓN COMERCIAL ACTUAL ENTRE AMBAS NACIONES?</a:t>
            </a:r>
          </a:p>
          <a:p>
            <a:r>
              <a:rPr lang="es-ES" sz="2000" dirty="0">
                <a:latin typeface="Times New Roman" panose="02020603050405020304" pitchFamily="18" charset="0"/>
                <a:cs typeface="Times New Roman" panose="02020603050405020304" pitchFamily="18" charset="0"/>
              </a:rPr>
              <a:t>En términos generales, el comercio total entre ambos países ha ido en crecimiento durante los últimos años. Sin embargo, el saldo de la balanza comercial bilateral ha sido históricamente negativo para la República Dominicana.</a:t>
            </a:r>
          </a:p>
          <a:p>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Existe una potencialidad de comercio importante que se debe de aprovechar mediante la creación de oportunidades y el fortalecimiento de los vínculos comerciales entre ambos países, como lo sería un Tratado de Libre Comercio México-RD.</a:t>
            </a:r>
          </a:p>
          <a:p>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Han habido acercamientos para un Tratado de Libre Comercio México-RD. Sin embargo, no se ha podido concretar porque resulta difícil unificar la gran variedad de criterios e intereses que inciden al negociar un tratado de libre comercio. Debe de crearse conciencia de los posibles beneficios de un tratado de libre comercio bien negociado, de forma que se elimine el temor de quienes piensen que el libre comercio no aprovecharía en igual medida a los dos países. Un tratado de libre comercio con México puede dar acceso a bloques importantes como, por ejemplo, la Alianza del Pacífico conformada por México, Colombia, Perú y Chile.</a:t>
            </a:r>
          </a:p>
        </p:txBody>
      </p:sp>
    </p:spTree>
    <p:extLst>
      <p:ext uri="{BB962C8B-B14F-4D97-AF65-F5344CB8AC3E}">
        <p14:creationId xmlns:p14="http://schemas.microsoft.com/office/powerpoint/2010/main" val="307360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91BFB-C2E2-4A73-B808-AA95CDE901CE}"/>
              </a:ext>
            </a:extLst>
          </p:cNvPr>
          <p:cNvSpPr/>
          <p:nvPr/>
        </p:nvSpPr>
        <p:spPr>
          <a:xfrm rot="482278">
            <a:off x="582930" y="882968"/>
            <a:ext cx="11041380" cy="5940088"/>
          </a:xfrm>
          <a:prstGeom prst="rect">
            <a:avLst/>
          </a:prstGeom>
        </p:spPr>
        <p:txBody>
          <a:bodyPr wrap="square">
            <a:spAutoFit/>
          </a:bodyPr>
          <a:lstStyle/>
          <a:p>
            <a:endParaRPr lang="es-ES" dirty="0"/>
          </a:p>
          <a:p>
            <a:pPr algn="ctr"/>
            <a:r>
              <a:rPr lang="es-ES" sz="2800" dirty="0">
                <a:latin typeface="Times New Roman" panose="02020603050405020304" pitchFamily="18" charset="0"/>
                <a:cs typeface="Times New Roman" panose="02020603050405020304" pitchFamily="18" charset="0"/>
              </a:rPr>
              <a:t>En el interés de promover, defender, asesorar, fomentar e impulsar las relaciones comerciales y de inversión entre la República Dominicana y los Estados Unidos Mexicanos, el 28 de marzo de 2017, fue constituida la Cámara Binacional de Negocios y Servicios México-República Dominicana A.C. (CABIMEX-RD), mediante escritura pública No. 197,703 del Notario Público No. 151 de la Ciudad de México.</a:t>
            </a:r>
          </a:p>
          <a:p>
            <a:pPr algn="ctr"/>
            <a:endParaRPr lang="es-ES" sz="2800" dirty="0">
              <a:latin typeface="Times New Roman" panose="02020603050405020304" pitchFamily="18" charset="0"/>
              <a:cs typeface="Times New Roman" panose="02020603050405020304" pitchFamily="18" charset="0"/>
            </a:endParaRPr>
          </a:p>
          <a:p>
            <a:pPr algn="ctr"/>
            <a:r>
              <a:rPr lang="es-ES" sz="2800" dirty="0">
                <a:latin typeface="Times New Roman" panose="02020603050405020304" pitchFamily="18" charset="0"/>
                <a:cs typeface="Times New Roman" panose="02020603050405020304" pitchFamily="18" charset="0"/>
              </a:rPr>
              <a:t>El flujo de comercio e inversión de México a República Dominicana, cada día ofrece estadísticas más atractivas. República Dominicana es el cuarto destino de inversión mexicana en toda Latinoamérica y el primero de toda el área del Caribe.</a:t>
            </a:r>
          </a:p>
          <a:p>
            <a:endParaRPr lang="es-ES" dirty="0"/>
          </a:p>
          <a:p>
            <a:endParaRPr lang="es-ES" dirty="0"/>
          </a:p>
          <a:p>
            <a:endParaRPr lang="es-ES" dirty="0"/>
          </a:p>
        </p:txBody>
      </p:sp>
    </p:spTree>
    <p:extLst>
      <p:ext uri="{BB962C8B-B14F-4D97-AF65-F5344CB8AC3E}">
        <p14:creationId xmlns:p14="http://schemas.microsoft.com/office/powerpoint/2010/main" val="162506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E51E0-2EC0-4B3F-B76C-7292AB3A9A72}"/>
              </a:ext>
            </a:extLst>
          </p:cNvPr>
          <p:cNvSpPr/>
          <p:nvPr/>
        </p:nvSpPr>
        <p:spPr>
          <a:xfrm rot="21252085">
            <a:off x="683172" y="1452987"/>
            <a:ext cx="10783614" cy="4493538"/>
          </a:xfrm>
          <a:prstGeom prst="rect">
            <a:avLst/>
          </a:prstGeom>
        </p:spPr>
        <p:txBody>
          <a:bodyPr wrap="square">
            <a:spAutoFit/>
          </a:bodyPr>
          <a:lstStyle/>
          <a:p>
            <a:pPr algn="ctr"/>
            <a:r>
              <a:rPr lang="es-ES" sz="2200" dirty="0">
                <a:latin typeface="Times New Roman" panose="02020603050405020304" pitchFamily="18" charset="0"/>
                <a:cs typeface="Times New Roman" panose="02020603050405020304" pitchFamily="18" charset="0"/>
              </a:rPr>
              <a:t>La República Dominicana es un país que se beneficia de su ubicación geográfica,</a:t>
            </a:r>
          </a:p>
          <a:p>
            <a:pPr algn="ctr"/>
            <a:r>
              <a:rPr lang="es-ES" sz="2200" dirty="0">
                <a:latin typeface="Times New Roman" panose="02020603050405020304" pitchFamily="18" charset="0"/>
                <a:cs typeface="Times New Roman" panose="02020603050405020304" pitchFamily="18" charset="0"/>
              </a:rPr>
              <a:t>funciona como puente hacia la región del Caribe, así como también hacia el resto del</a:t>
            </a:r>
          </a:p>
          <a:p>
            <a:pPr algn="ctr"/>
            <a:r>
              <a:rPr lang="es-ES" sz="2200" dirty="0">
                <a:latin typeface="Times New Roman" panose="02020603050405020304" pitchFamily="18" charset="0"/>
                <a:cs typeface="Times New Roman" panose="02020603050405020304" pitchFamily="18" charset="0"/>
              </a:rPr>
              <a:t>continente americano y los demás países del mundo. Con miras a aprovechar aún más</a:t>
            </a:r>
          </a:p>
          <a:p>
            <a:pPr algn="ctr"/>
            <a:r>
              <a:rPr lang="es-ES" sz="2200" dirty="0">
                <a:latin typeface="Times New Roman" panose="02020603050405020304" pitchFamily="18" charset="0"/>
                <a:cs typeface="Times New Roman" panose="02020603050405020304" pitchFamily="18" charset="0"/>
              </a:rPr>
              <a:t>las mencionadas ventajas, desde el año 1985, el país ha implementado cinco acuerdos</a:t>
            </a:r>
          </a:p>
          <a:p>
            <a:pPr algn="ctr"/>
            <a:r>
              <a:rPr lang="es-ES" sz="2200" dirty="0">
                <a:latin typeface="Times New Roman" panose="02020603050405020304" pitchFamily="18" charset="0"/>
                <a:cs typeface="Times New Roman" panose="02020603050405020304" pitchFamily="18" charset="0"/>
              </a:rPr>
              <a:t>comerciales. Estos son, en orden cronológico: Acuerdo de Libre Comercio de Alcance</a:t>
            </a:r>
          </a:p>
          <a:p>
            <a:pPr algn="ctr"/>
            <a:r>
              <a:rPr lang="es-ES" sz="2200" dirty="0">
                <a:latin typeface="Times New Roman" panose="02020603050405020304" pitchFamily="18" charset="0"/>
                <a:cs typeface="Times New Roman" panose="02020603050405020304" pitchFamily="18" charset="0"/>
              </a:rPr>
              <a:t>Parcial con la República de Panamá, El Tratado de Libre Comercio con la Comunidad</a:t>
            </a:r>
          </a:p>
          <a:p>
            <a:pPr algn="ctr"/>
            <a:r>
              <a:rPr lang="es-ES" sz="2200" dirty="0">
                <a:latin typeface="Times New Roman" panose="02020603050405020304" pitchFamily="18" charset="0"/>
                <a:cs typeface="Times New Roman" panose="02020603050405020304" pitchFamily="18" charset="0"/>
              </a:rPr>
              <a:t>del Caribe (CARICOM por sus siglas en inglés), El Tratado de Libre Comercio con</a:t>
            </a:r>
          </a:p>
          <a:p>
            <a:pPr algn="ctr"/>
            <a:r>
              <a:rPr lang="es-ES" sz="2200" dirty="0">
                <a:latin typeface="Times New Roman" panose="02020603050405020304" pitchFamily="18" charset="0"/>
                <a:cs typeface="Times New Roman" panose="02020603050405020304" pitchFamily="18" charset="0"/>
              </a:rPr>
              <a:t>Centroamérica (Honduras, El Salvador, Guatemala, Costa Rica y Nicaragua), el cual en</a:t>
            </a:r>
          </a:p>
          <a:p>
            <a:pPr algn="ctr"/>
            <a:r>
              <a:rPr lang="es-ES" sz="2200" dirty="0">
                <a:latin typeface="Times New Roman" panose="02020603050405020304" pitchFamily="18" charset="0"/>
                <a:cs typeface="Times New Roman" panose="02020603050405020304" pitchFamily="18" charset="0"/>
              </a:rPr>
              <a:t>su uso masivo ha sido sustituido por el Acuerdo de Libre Comercio con Estados Unidos</a:t>
            </a:r>
          </a:p>
          <a:p>
            <a:pPr algn="ctr"/>
            <a:r>
              <a:rPr lang="es-ES" sz="2200" dirty="0">
                <a:latin typeface="Times New Roman" panose="02020603050405020304" pitchFamily="18" charset="0"/>
                <a:cs typeface="Times New Roman" panose="02020603050405020304" pitchFamily="18" charset="0"/>
              </a:rPr>
              <a:t>y Centroamérica (DR-CAFTA) y el Acuerdo de Asociación Económica entre la</a:t>
            </a:r>
          </a:p>
          <a:p>
            <a:pPr algn="ctr"/>
            <a:r>
              <a:rPr lang="es-ES" sz="2200" dirty="0">
                <a:latin typeface="Times New Roman" panose="02020603050405020304" pitchFamily="18" charset="0"/>
                <a:cs typeface="Times New Roman" panose="02020603050405020304" pitchFamily="18" charset="0"/>
              </a:rPr>
              <a:t>Comunidad Europea y sus Miembros y el CARIFORO (EPA por sus siglas en inglés).</a:t>
            </a:r>
          </a:p>
          <a:p>
            <a:pPr algn="ctr"/>
            <a:r>
              <a:rPr lang="es-ES" sz="2200" dirty="0">
                <a:latin typeface="Times New Roman" panose="02020603050405020304" pitchFamily="18" charset="0"/>
                <a:cs typeface="Times New Roman" panose="02020603050405020304" pitchFamily="18" charset="0"/>
              </a:rPr>
              <a:t>Todos con el objetivo de promover el comercio entre las partes, permitiendo así la</a:t>
            </a:r>
          </a:p>
          <a:p>
            <a:pPr algn="ctr"/>
            <a:r>
              <a:rPr lang="es-ES" sz="2200" dirty="0">
                <a:latin typeface="Times New Roman" panose="02020603050405020304" pitchFamily="18" charset="0"/>
                <a:cs typeface="Times New Roman" panose="02020603050405020304" pitchFamily="18" charset="0"/>
              </a:rPr>
              <a:t>expansión y diversificación del intercambio de bienes y servicios.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66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41444-3058-4F9A-90FB-D9D343D59AD1}"/>
              </a:ext>
            </a:extLst>
          </p:cNvPr>
          <p:cNvSpPr/>
          <p:nvPr/>
        </p:nvSpPr>
        <p:spPr>
          <a:xfrm rot="299583">
            <a:off x="725214" y="1342469"/>
            <a:ext cx="10552386" cy="4401205"/>
          </a:xfrm>
          <a:prstGeom prst="rect">
            <a:avLst/>
          </a:prstGeom>
        </p:spPr>
        <p:txBody>
          <a:bodyPr wrap="square">
            <a:spAutoFit/>
          </a:bodyPr>
          <a:lstStyle/>
          <a:p>
            <a:pPr lvl="0"/>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Limita al norte con el </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hlinkClick r:id="rId2" tooltip="Océano Atlántico">
                  <a:extLst>
                    <a:ext uri="{A12FA001-AC4F-418D-AE19-62706E023703}">
                      <ahyp:hlinkClr xmlns:ahyp="http://schemas.microsoft.com/office/drawing/2018/hyperlinkcolor" val="tx"/>
                    </a:ext>
                  </a:extLst>
                </a:hlinkClick>
              </a:rPr>
              <a:t>océano Atlántico</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 al este con el </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hlinkClick r:id="rId3" tooltip="Canal de la Mona">
                  <a:extLst>
                    <a:ext uri="{A12FA001-AC4F-418D-AE19-62706E023703}">
                      <ahyp:hlinkClr xmlns:ahyp="http://schemas.microsoft.com/office/drawing/2018/hyperlinkcolor" val="tx"/>
                    </a:ext>
                  </a:extLst>
                </a:hlinkClick>
              </a:rPr>
              <a:t>canal de la Mona</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 que lo separa de </a:t>
            </a:r>
            <a:r>
              <a:rPr lang="es-ES" sz="4000" u="sng" dirty="0">
                <a:solidFill>
                  <a:schemeClr val="accent3">
                    <a:lumMod val="20000"/>
                    <a:lumOff val="80000"/>
                  </a:schemeClr>
                </a:solidFill>
                <a:latin typeface="Times New Roman" panose="02020603050405020304" pitchFamily="18" charset="0"/>
                <a:cs typeface="Times New Roman" panose="02020603050405020304" pitchFamily="18" charset="0"/>
                <a:hlinkClick r:id="rId4" tooltip="Puerto Rico">
                  <a:extLst>
                    <a:ext uri="{A12FA001-AC4F-418D-AE19-62706E023703}">
                      <ahyp:hlinkClr xmlns:ahyp="http://schemas.microsoft.com/office/drawing/2018/hyperlinkcolor" val="tx"/>
                    </a:ext>
                  </a:extLst>
                </a:hlinkClick>
              </a:rPr>
              <a:t>Puerto Rico</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 al sur con el </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hlinkClick r:id="rId5" tooltip="Mar Caribe">
                  <a:extLst>
                    <a:ext uri="{A12FA001-AC4F-418D-AE19-62706E023703}">
                      <ahyp:hlinkClr xmlns:ahyp="http://schemas.microsoft.com/office/drawing/2018/hyperlinkcolor" val="tx"/>
                    </a:ext>
                  </a:extLst>
                </a:hlinkClick>
              </a:rPr>
              <a:t>mar Caribe</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 y al oeste con </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hlinkClick r:id="rId6" tooltip="Haití">
                  <a:extLst>
                    <a:ext uri="{A12FA001-AC4F-418D-AE19-62706E023703}">
                      <ahyp:hlinkClr xmlns:ahyp="http://schemas.microsoft.com/office/drawing/2018/hyperlinkcolor" val="tx"/>
                    </a:ext>
                  </a:extLst>
                </a:hlinkClick>
              </a:rPr>
              <a:t>Haití</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 que es el otro país situado en La Española. Con 48 448 km² y con casi 10 500 000 habs. en 2010 es el segundo país más extenso y poblado de los insulares caribeños, por detrás de </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hlinkClick r:id="rId7" tooltip="Cuba">
                  <a:extLst>
                    <a:ext uri="{A12FA001-AC4F-418D-AE19-62706E023703}">
                      <ahyp:hlinkClr xmlns:ahyp="http://schemas.microsoft.com/office/drawing/2018/hyperlinkcolor" val="tx"/>
                    </a:ext>
                  </a:extLst>
                </a:hlinkClick>
              </a:rPr>
              <a:t>Cuba</a:t>
            </a:r>
            <a:r>
              <a:rPr lang="es-ES" sz="4000" dirty="0">
                <a:solidFill>
                  <a:schemeClr val="accent3">
                    <a:lumMod val="20000"/>
                    <a:lumOff val="80000"/>
                  </a:schemeClr>
                </a:solidFill>
                <a:latin typeface="Times New Roman" panose="02020603050405020304" pitchFamily="18" charset="0"/>
                <a:cs typeface="Times New Roman" panose="02020603050405020304" pitchFamily="18" charset="0"/>
              </a:rPr>
              <a:t>.</a:t>
            </a:r>
            <a:endParaRPr lang="en-US" sz="40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71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889D7-D33A-40CF-B4A4-D9031D5A8496}"/>
              </a:ext>
            </a:extLst>
          </p:cNvPr>
          <p:cNvPicPr>
            <a:picLocks noChangeAspect="1"/>
          </p:cNvPicPr>
          <p:nvPr/>
        </p:nvPicPr>
        <p:blipFill>
          <a:blip r:embed="rId2"/>
          <a:stretch>
            <a:fillRect/>
          </a:stretch>
        </p:blipFill>
        <p:spPr>
          <a:xfrm>
            <a:off x="2181225" y="638175"/>
            <a:ext cx="7829550" cy="5581650"/>
          </a:xfrm>
          <a:prstGeom prst="rect">
            <a:avLst/>
          </a:prstGeom>
        </p:spPr>
      </p:pic>
    </p:spTree>
    <p:extLst>
      <p:ext uri="{BB962C8B-B14F-4D97-AF65-F5344CB8AC3E}">
        <p14:creationId xmlns:p14="http://schemas.microsoft.com/office/powerpoint/2010/main" val="243436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andy beach next to a body of water&#10;&#10;Description automatically generated">
            <a:extLst>
              <a:ext uri="{FF2B5EF4-FFF2-40B4-BE49-F238E27FC236}">
                <a16:creationId xmlns:a16="http://schemas.microsoft.com/office/drawing/2014/main" id="{E186CBC6-DF1D-4798-AF36-671581F7A207}"/>
              </a:ext>
            </a:extLst>
          </p:cNvPr>
          <p:cNvPicPr>
            <a:picLocks noChangeAspect="1"/>
          </p:cNvPicPr>
          <p:nvPr/>
        </p:nvPicPr>
        <p:blipFill rotWithShape="1">
          <a:blip r:embed="rId2"/>
          <a:srcRect t="9329" b="15671"/>
          <a:stretch/>
        </p:blipFill>
        <p:spPr>
          <a:xfrm>
            <a:off x="20" y="10"/>
            <a:ext cx="12191980" cy="6857990"/>
          </a:xfrm>
          <a:prstGeom prst="rect">
            <a:avLst/>
          </a:prstGeom>
        </p:spPr>
      </p:pic>
    </p:spTree>
    <p:extLst>
      <p:ext uri="{BB962C8B-B14F-4D97-AF65-F5344CB8AC3E}">
        <p14:creationId xmlns:p14="http://schemas.microsoft.com/office/powerpoint/2010/main" val="25482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591153-E671-4458-8B07-3664D77CA8F9}"/>
              </a:ext>
            </a:extLst>
          </p:cNvPr>
          <p:cNvPicPr>
            <a:picLocks noChangeAspect="1"/>
          </p:cNvPicPr>
          <p:nvPr/>
        </p:nvPicPr>
        <p:blipFill>
          <a:blip r:embed="rId2"/>
          <a:stretch>
            <a:fillRect/>
          </a:stretch>
        </p:blipFill>
        <p:spPr>
          <a:xfrm>
            <a:off x="857250" y="742950"/>
            <a:ext cx="10675620" cy="5452109"/>
          </a:xfrm>
          <a:prstGeom prst="rect">
            <a:avLst/>
          </a:prstGeom>
        </p:spPr>
      </p:pic>
    </p:spTree>
    <p:extLst>
      <p:ext uri="{BB962C8B-B14F-4D97-AF65-F5344CB8AC3E}">
        <p14:creationId xmlns:p14="http://schemas.microsoft.com/office/powerpoint/2010/main" val="157256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AD906-9A36-47EB-A16A-2A2B9D21AE89}"/>
              </a:ext>
            </a:extLst>
          </p:cNvPr>
          <p:cNvPicPr>
            <a:picLocks noChangeAspect="1"/>
          </p:cNvPicPr>
          <p:nvPr/>
        </p:nvPicPr>
        <p:blipFill>
          <a:blip r:embed="rId2"/>
          <a:stretch>
            <a:fillRect/>
          </a:stretch>
        </p:blipFill>
        <p:spPr>
          <a:xfrm>
            <a:off x="0" y="235974"/>
            <a:ext cx="12191999" cy="6356555"/>
          </a:xfrm>
          <a:prstGeom prst="rect">
            <a:avLst/>
          </a:prstGeom>
        </p:spPr>
      </p:pic>
    </p:spTree>
    <p:extLst>
      <p:ext uri="{BB962C8B-B14F-4D97-AF65-F5344CB8AC3E}">
        <p14:creationId xmlns:p14="http://schemas.microsoft.com/office/powerpoint/2010/main" val="182707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6F8E7C-96DF-4C3A-9ACE-29FA7EF985FB}"/>
              </a:ext>
            </a:extLst>
          </p:cNvPr>
          <p:cNvPicPr>
            <a:picLocks noChangeAspect="1"/>
          </p:cNvPicPr>
          <p:nvPr/>
        </p:nvPicPr>
        <p:blipFill>
          <a:blip r:embed="rId2"/>
          <a:stretch>
            <a:fillRect/>
          </a:stretch>
        </p:blipFill>
        <p:spPr>
          <a:xfrm>
            <a:off x="870155" y="530942"/>
            <a:ext cx="10264877" cy="5803491"/>
          </a:xfrm>
          <a:prstGeom prst="rect">
            <a:avLst/>
          </a:prstGeom>
        </p:spPr>
      </p:pic>
    </p:spTree>
    <p:extLst>
      <p:ext uri="{BB962C8B-B14F-4D97-AF65-F5344CB8AC3E}">
        <p14:creationId xmlns:p14="http://schemas.microsoft.com/office/powerpoint/2010/main" val="266480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6" name="Picture 34">
            <a:hlinkClick r:id="rId2"/>
            <a:extLst>
              <a:ext uri="{FF2B5EF4-FFF2-40B4-BE49-F238E27FC236}">
                <a16:creationId xmlns:a16="http://schemas.microsoft.com/office/drawing/2014/main" id="{CBF97DD7-3CB3-492C-982A-D81590572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66533" y="572824"/>
            <a:ext cx="2111903"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a:hlinkClick r:id="rId4"/>
            <a:extLst>
              <a:ext uri="{FF2B5EF4-FFF2-40B4-BE49-F238E27FC236}">
                <a16:creationId xmlns:a16="http://schemas.microsoft.com/office/drawing/2014/main" id="{14E9B317-151D-41FF-BEB8-C29AD5172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116" y="189765"/>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a:hlinkClick r:id="rId6"/>
            <a:extLst>
              <a:ext uri="{FF2B5EF4-FFF2-40B4-BE49-F238E27FC236}">
                <a16:creationId xmlns:a16="http://schemas.microsoft.com/office/drawing/2014/main" id="{64D3398D-FDE8-45B0-86A8-1DB22CB883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66616">
            <a:off x="7416844" y="5095733"/>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a:hlinkClick r:id="rId8"/>
            <a:extLst>
              <a:ext uri="{FF2B5EF4-FFF2-40B4-BE49-F238E27FC236}">
                <a16:creationId xmlns:a16="http://schemas.microsoft.com/office/drawing/2014/main" id="{FA5A6FD7-1C1F-45F9-819E-A81445BE17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9388" y="1493501"/>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a:hlinkClick r:id="rId10"/>
            <a:extLst>
              <a:ext uri="{FF2B5EF4-FFF2-40B4-BE49-F238E27FC236}">
                <a16:creationId xmlns:a16="http://schemas.microsoft.com/office/drawing/2014/main" id="{C91F7668-5FD4-4AD6-8BE3-8B3247DECB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80955">
            <a:off x="2505577" y="413169"/>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a:hlinkClick r:id="rId12"/>
            <a:extLst>
              <a:ext uri="{FF2B5EF4-FFF2-40B4-BE49-F238E27FC236}">
                <a16:creationId xmlns:a16="http://schemas.microsoft.com/office/drawing/2014/main" id="{52CE320B-F0A4-42DF-9090-EF7DD6D453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735329">
            <a:off x="719269" y="1611054"/>
            <a:ext cx="2305050" cy="1227707"/>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a:hlinkClick r:id="rId14"/>
            <a:extLst>
              <a:ext uri="{FF2B5EF4-FFF2-40B4-BE49-F238E27FC236}">
                <a16:creationId xmlns:a16="http://schemas.microsoft.com/office/drawing/2014/main" id="{D395E2A1-7F06-4BDC-A94E-67D8C647EEA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64549">
            <a:off x="168803" y="183140"/>
            <a:ext cx="2198072"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1">
            <a:hlinkClick r:id="rId16"/>
            <a:extLst>
              <a:ext uri="{FF2B5EF4-FFF2-40B4-BE49-F238E27FC236}">
                <a16:creationId xmlns:a16="http://schemas.microsoft.com/office/drawing/2014/main" id="{28771A8C-95E3-435D-9392-0E16BECDB0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257848">
            <a:off x="0" y="4710609"/>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a:hlinkClick r:id="rId18"/>
            <a:extLst>
              <a:ext uri="{FF2B5EF4-FFF2-40B4-BE49-F238E27FC236}">
                <a16:creationId xmlns:a16="http://schemas.microsoft.com/office/drawing/2014/main" id="{AF515BC0-9DB3-40C8-9D0E-39CEBE30B0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0454628">
            <a:off x="4916167" y="5654613"/>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3">
            <a:hlinkClick r:id="rId20"/>
            <a:extLst>
              <a:ext uri="{FF2B5EF4-FFF2-40B4-BE49-F238E27FC236}">
                <a16:creationId xmlns:a16="http://schemas.microsoft.com/office/drawing/2014/main" id="{9EB08D15-D9BF-4E0A-8D95-6B37FEBA8B0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715922">
            <a:off x="9665383" y="484633"/>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a:hlinkClick r:id="rId22"/>
            <a:extLst>
              <a:ext uri="{FF2B5EF4-FFF2-40B4-BE49-F238E27FC236}">
                <a16:creationId xmlns:a16="http://schemas.microsoft.com/office/drawing/2014/main" id="{13AAD4CF-D284-4A85-8FA7-51B5336C6EB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0786023">
            <a:off x="9833439" y="2010785"/>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7" name="Picture 45">
            <a:hlinkClick r:id="rId24"/>
            <a:extLst>
              <a:ext uri="{FF2B5EF4-FFF2-40B4-BE49-F238E27FC236}">
                <a16:creationId xmlns:a16="http://schemas.microsoft.com/office/drawing/2014/main" id="{B3FE1AB5-9E34-406C-B8AA-ADE3318E589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0497586">
            <a:off x="9543993" y="3712697"/>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a:hlinkClick r:id="rId26"/>
            <a:extLst>
              <a:ext uri="{FF2B5EF4-FFF2-40B4-BE49-F238E27FC236}">
                <a16:creationId xmlns:a16="http://schemas.microsoft.com/office/drawing/2014/main" id="{B3508CEA-2671-4DFE-B6F9-A1EC1ED13CF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20692800">
            <a:off x="9917521" y="5404463"/>
            <a:ext cx="23050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19" name="Picture 47">
            <a:hlinkClick r:id="rId28"/>
            <a:extLst>
              <a:ext uri="{FF2B5EF4-FFF2-40B4-BE49-F238E27FC236}">
                <a16:creationId xmlns:a16="http://schemas.microsoft.com/office/drawing/2014/main" id="{E56BD4AF-78AD-4AD8-9472-9B816280D48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3170567">
            <a:off x="2379117" y="5142312"/>
            <a:ext cx="199690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a:hlinkClick r:id="rId30"/>
            <a:extLst>
              <a:ext uri="{FF2B5EF4-FFF2-40B4-BE49-F238E27FC236}">
                <a16:creationId xmlns:a16="http://schemas.microsoft.com/office/drawing/2014/main" id="{88138661-E5AA-4CB1-B38F-51F4F875281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366598">
            <a:off x="304716" y="2939615"/>
            <a:ext cx="2305050" cy="12001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8133902-21D6-457B-A0A6-92D0CAF14FD2}"/>
              </a:ext>
            </a:extLst>
          </p:cNvPr>
          <p:cNvSpPr/>
          <p:nvPr/>
        </p:nvSpPr>
        <p:spPr>
          <a:xfrm>
            <a:off x="2039007" y="2333297"/>
            <a:ext cx="7374589" cy="277090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PRESTIGIOSOS NEGOCIOS EN REPÚBLICA DOMINICANA</a:t>
            </a:r>
          </a:p>
        </p:txBody>
      </p:sp>
    </p:spTree>
    <p:extLst>
      <p:ext uri="{BB962C8B-B14F-4D97-AF65-F5344CB8AC3E}">
        <p14:creationId xmlns:p14="http://schemas.microsoft.com/office/powerpoint/2010/main" val="12177052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1061</TotalTime>
  <Words>1407</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open sans</vt:lpstr>
      <vt:lpstr>Roboto</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Pérez</dc:creator>
  <cp:lastModifiedBy>Victor Pérez</cp:lastModifiedBy>
  <cp:revision>35</cp:revision>
  <dcterms:created xsi:type="dcterms:W3CDTF">2020-02-19T21:11:38Z</dcterms:created>
  <dcterms:modified xsi:type="dcterms:W3CDTF">2020-02-21T15:42:09Z</dcterms:modified>
</cp:coreProperties>
</file>