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57" r:id="rId3"/>
    <p:sldId id="258" r:id="rId4"/>
    <p:sldId id="259" r:id="rId5"/>
    <p:sldId id="287" r:id="rId6"/>
    <p:sldId id="260" r:id="rId7"/>
    <p:sldId id="261" r:id="rId8"/>
    <p:sldId id="263" r:id="rId9"/>
    <p:sldId id="264" r:id="rId10"/>
    <p:sldId id="265" r:id="rId11"/>
    <p:sldId id="266" r:id="rId12"/>
    <p:sldId id="267" r:id="rId13"/>
    <p:sldId id="268" r:id="rId14"/>
    <p:sldId id="269" r:id="rId15"/>
    <p:sldId id="270" r:id="rId16"/>
    <p:sldId id="271" r:id="rId17"/>
    <p:sldId id="289" r:id="rId18"/>
    <p:sldId id="272" r:id="rId19"/>
    <p:sldId id="273" r:id="rId20"/>
    <p:sldId id="274" r:id="rId21"/>
    <p:sldId id="275" r:id="rId22"/>
    <p:sldId id="276" r:id="rId23"/>
    <p:sldId id="277" r:id="rId24"/>
    <p:sldId id="278" r:id="rId25"/>
    <p:sldId id="279" r:id="rId26"/>
    <p:sldId id="280" r:id="rId27"/>
    <p:sldId id="281" r:id="rId28"/>
    <p:sldId id="290" r:id="rId29"/>
    <p:sldId id="291" r:id="rId30"/>
    <p:sldId id="282" r:id="rId31"/>
    <p:sldId id="283" r:id="rId32"/>
    <p:sldId id="284" r:id="rId33"/>
    <p:sldId id="285" r:id="rId34"/>
    <p:sldId id="286" r:id="rId35"/>
    <p:sldId id="292" r:id="rId36"/>
    <p:sldId id="288"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84" d="100"/>
          <a:sy n="84" d="100"/>
        </p:scale>
        <p:origin x="90"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CAC9FD-1995-44D0-82A9-CF313A564FF8}" type="datetimeFigureOut">
              <a:rPr lang="en-US" smtClean="0"/>
              <a:t>2/18/2020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0F6A1E-91F7-407E-9D75-65EF85EEB4EF}" type="slidenum">
              <a:rPr lang="en-US" smtClean="0"/>
              <a:t>‹#›</a:t>
            </a:fld>
            <a:endParaRPr lang="en-US"/>
          </a:p>
        </p:txBody>
      </p:sp>
    </p:spTree>
    <p:extLst>
      <p:ext uri="{BB962C8B-B14F-4D97-AF65-F5344CB8AC3E}">
        <p14:creationId xmlns:p14="http://schemas.microsoft.com/office/powerpoint/2010/main" val="179500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5</a:t>
            </a:fld>
            <a:endParaRPr lang="en-US"/>
          </a:p>
        </p:txBody>
      </p:sp>
    </p:spTree>
    <p:extLst>
      <p:ext uri="{BB962C8B-B14F-4D97-AF65-F5344CB8AC3E}">
        <p14:creationId xmlns:p14="http://schemas.microsoft.com/office/powerpoint/2010/main" val="2651381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DO"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En la despedida, el dueño de la empresa le dijo que les visitara la próxima vez que viniera a Colombia y que le iba a invitar a una típica comida colombiana. Juan trató de poner la mejor de sus sonrisas pero sus escasas aficiones gastronómicas no le ayudaron.</a:t>
            </a: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32</a:t>
            </a:fld>
            <a:endParaRPr lang="en-US"/>
          </a:p>
        </p:txBody>
      </p:sp>
    </p:spTree>
    <p:extLst>
      <p:ext uri="{BB962C8B-B14F-4D97-AF65-F5344CB8AC3E}">
        <p14:creationId xmlns:p14="http://schemas.microsoft.com/office/powerpoint/2010/main" val="3566635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kumimoji="0" lang="es-DO" sz="25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En cualquier caso, todas las personas con las que se había reunido habían sido muy amables con él; le habían tratado con mucho respeto (siempre de usted) y no había oído la palabra «no» en todo el día. Quizá en las reuniones de los días siguientes tendría que cambiar algo su comportamiento.</a:t>
            </a:r>
            <a:endParaRPr kumimoji="0" lang="en-US" sz="2500"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33</a:t>
            </a:fld>
            <a:endParaRPr lang="en-US"/>
          </a:p>
        </p:txBody>
      </p:sp>
    </p:spTree>
    <p:extLst>
      <p:ext uri="{BB962C8B-B14F-4D97-AF65-F5344CB8AC3E}">
        <p14:creationId xmlns:p14="http://schemas.microsoft.com/office/powerpoint/2010/main" val="3516687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35</a:t>
            </a:fld>
            <a:endParaRPr lang="en-US"/>
          </a:p>
        </p:txBody>
      </p:sp>
    </p:spTree>
    <p:extLst>
      <p:ext uri="{BB962C8B-B14F-4D97-AF65-F5344CB8AC3E}">
        <p14:creationId xmlns:p14="http://schemas.microsoft.com/office/powerpoint/2010/main" val="3468177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Por la noche en el hotel entró en el diccionario online de la Real Academia Española de la Lengua y vio que chévere era una palabra utilizada en varios países de América Latina (Bolivia, Colombia, Venezuela) que significaba «buenísimo, estupendo, excelente».</a:t>
            </a:r>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17</a:t>
            </a:fld>
            <a:endParaRPr lang="en-US"/>
          </a:p>
        </p:txBody>
      </p:sp>
    </p:spTree>
    <p:extLst>
      <p:ext uri="{BB962C8B-B14F-4D97-AF65-F5344CB8AC3E}">
        <p14:creationId xmlns:p14="http://schemas.microsoft.com/office/powerpoint/2010/main" val="3049506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18</a:t>
            </a:fld>
            <a:endParaRPr lang="en-US"/>
          </a:p>
        </p:txBody>
      </p:sp>
    </p:spTree>
    <p:extLst>
      <p:ext uri="{BB962C8B-B14F-4D97-AF65-F5344CB8AC3E}">
        <p14:creationId xmlns:p14="http://schemas.microsoft.com/office/powerpoint/2010/main" val="3769391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DO"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Durante el largo trayecto, Juan fue repasando las preguntas que tenía previsto hacerle al director del Banco de Proyectos Ambientales que era la persona con la que se había citado. Se trataba de averiguar cuáles eran los procedimientos de licitación y si en los próximos meses se iban a licitar proyectos en los que se necesitarán las máquinas de </a:t>
            </a:r>
            <a:r>
              <a:rPr lang="es-DO" sz="1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Aratec</a:t>
            </a:r>
            <a:r>
              <a:rPr lang="es-DO"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también trataría de informarse acerca de las empresas colombianas más importantes que se presentaban a este tipo de licitaciones ya que eran los potenciales clientes de </a:t>
            </a:r>
            <a:r>
              <a:rPr lang="es-DO" sz="1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Aratec</a:t>
            </a:r>
            <a:r>
              <a:rPr lang="es-DO"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en el caso de que incluyeran sus máquinas en la oferta y resultaran adjudicatarias del concurso.</a:t>
            </a: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19</a:t>
            </a:fld>
            <a:endParaRPr lang="en-US"/>
          </a:p>
        </p:txBody>
      </p:sp>
    </p:spTree>
    <p:extLst>
      <p:ext uri="{BB962C8B-B14F-4D97-AF65-F5344CB8AC3E}">
        <p14:creationId xmlns:p14="http://schemas.microsoft.com/office/powerpoint/2010/main" val="61992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s-ES" sz="2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Después de pasar el control de seguridad subió a las 12ª planta y dio su tarjeta a la secretaria. Ésta le dijo que el director del Banco de Proyectos no estaba en su despacho y que tampoco sabía cuándo vendría. Juan Olmedo se sentó en la recepción y esperó, bastante impacientado. Cuarenta minutos después llegó el responsable y tuvieron que pasar otros diez minutos hasta que la secretaria le introdujera en su despacho. A pesar de que la reunión empezó con casi una hora de retraso, no le pidió disculpas. Eso sí, la secretaria le ofreció tomar alguna cosa y Juan le pidió un vaso de agua</a:t>
            </a:r>
            <a:r>
              <a:rPr kumimoji="0" lang="es-ES" sz="2700" b="0" i="0" u="none" strike="noStrike" kern="1200" cap="none" spc="0" normalizeH="0" baseline="0" noProof="0" dirty="0">
                <a:ln>
                  <a:noFill/>
                </a:ln>
                <a:solidFill>
                  <a:prstClr val="white"/>
                </a:solidFill>
                <a:effectLst/>
                <a:uLnTx/>
                <a:uFillTx/>
                <a:latin typeface="Century Gothic" panose="020B0502020202020204"/>
                <a:ea typeface="+mn-ea"/>
                <a:cs typeface="+mn-cs"/>
              </a:rPr>
              <a:t>.</a:t>
            </a:r>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20</a:t>
            </a:fld>
            <a:endParaRPr lang="en-US"/>
          </a:p>
        </p:txBody>
      </p:sp>
    </p:spTree>
    <p:extLst>
      <p:ext uri="{BB962C8B-B14F-4D97-AF65-F5344CB8AC3E}">
        <p14:creationId xmlns:p14="http://schemas.microsoft.com/office/powerpoint/2010/main" val="3422895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sz="1200" dirty="0">
                <a:solidFill>
                  <a:schemeClr val="bg1"/>
                </a:solidFill>
                <a:latin typeface="Times New Roman" panose="02020603050405020304" pitchFamily="18" charset="0"/>
                <a:cs typeface="Times New Roman" panose="02020603050405020304" pitchFamily="18" charset="0"/>
              </a:rPr>
              <a:t>Juan Olmedo no tenía ningún interés en contestar a estas preguntas y en el caso de las dos últimas desconocía las respuestas. A medida que pasaba el tiempo se impacientaba más ya que no podía hacer las preguntas que había preparado con tanto esmero. Consiguió hacer alguna pregunta (¿se iban a convocar muchos concursos próximamente?) pero no recibió más que respuestas muy vagas.</a:t>
            </a:r>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21</a:t>
            </a:fld>
            <a:endParaRPr lang="en-US"/>
          </a:p>
        </p:txBody>
      </p:sp>
    </p:spTree>
    <p:extLst>
      <p:ext uri="{BB962C8B-B14F-4D97-AF65-F5344CB8AC3E}">
        <p14:creationId xmlns:p14="http://schemas.microsoft.com/office/powerpoint/2010/main" val="1098522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DO"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Tenía hora y media para almorzar. Eligió un restaurante italiano ya que era muy tradicional con la comida y cualquier cocina que no fuera española o italiana le parecía demasiado exótica.</a:t>
            </a:r>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24</a:t>
            </a:fld>
            <a:endParaRPr lang="en-US"/>
          </a:p>
        </p:txBody>
      </p:sp>
    </p:spTree>
    <p:extLst>
      <p:ext uri="{BB962C8B-B14F-4D97-AF65-F5344CB8AC3E}">
        <p14:creationId xmlns:p14="http://schemas.microsoft.com/office/powerpoint/2010/main" val="1543390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DO"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También señaló que no estaban acostumbrados a trabajar con euros y que todas sus exportaciones e importaciones las hacían en dólares. En cuanto al lugar de entrega manifestó que la máquina debía entregarse en el Puerto de Buenaventura ya que el despacho de importación lo tenían que hace ellos puesto que para este tipo de productos había que solicitar una Licencia de Importación No-automática que sólo se concedía a empresas colombianas que justificaran la necesidad de la importación.</a:t>
            </a:r>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30</a:t>
            </a:fld>
            <a:endParaRPr lang="en-US"/>
          </a:p>
        </p:txBody>
      </p:sp>
    </p:spTree>
    <p:extLst>
      <p:ext uri="{BB962C8B-B14F-4D97-AF65-F5344CB8AC3E}">
        <p14:creationId xmlns:p14="http://schemas.microsoft.com/office/powerpoint/2010/main" val="21037963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s-DO"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En relación a este último aspecto, como Juan Olmedo era muy previsor había pedido a </a:t>
            </a:r>
            <a:r>
              <a:rPr kumimoji="0" lang="es-DO"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Coface</a:t>
            </a:r>
            <a:r>
              <a:rPr kumimoji="0" lang="es-DO"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compañía de seguro de crédito a la exportación con la que trabaja </a:t>
            </a:r>
            <a:r>
              <a:rPr kumimoji="0" lang="es-DO"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Aratec</a:t>
            </a:r>
            <a:r>
              <a:rPr kumimoji="0" lang="es-DO"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clasificación y límite de riesgos de las cinco empresas con las que se iba a entrevistar en Bogotá. Para este fabricante de chatarra le habían dado un límite de riesgo de 25.000 euros por operación.</a:t>
            </a:r>
            <a:endParaRPr lang="en-US" dirty="0"/>
          </a:p>
        </p:txBody>
      </p:sp>
      <p:sp>
        <p:nvSpPr>
          <p:cNvPr id="4" name="Slide Number Placeholder 3"/>
          <p:cNvSpPr>
            <a:spLocks noGrp="1"/>
          </p:cNvSpPr>
          <p:nvPr>
            <p:ph type="sldNum" sz="quarter" idx="5"/>
          </p:nvPr>
        </p:nvSpPr>
        <p:spPr/>
        <p:txBody>
          <a:bodyPr/>
          <a:lstStyle/>
          <a:p>
            <a:fld id="{430F6A1E-91F7-407E-9D75-65EF85EEB4EF}" type="slidenum">
              <a:rPr lang="en-US" smtClean="0"/>
              <a:t>31</a:t>
            </a:fld>
            <a:endParaRPr lang="en-US"/>
          </a:p>
        </p:txBody>
      </p:sp>
    </p:spTree>
    <p:extLst>
      <p:ext uri="{BB962C8B-B14F-4D97-AF65-F5344CB8AC3E}">
        <p14:creationId xmlns:p14="http://schemas.microsoft.com/office/powerpoint/2010/main" val="4128990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22114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89650833-7B2F-42BE-9FB5-8C3F5B716216}" type="datetimeFigureOut">
              <a:rPr lang="en-US" smtClean="0"/>
              <a:t>2/18/2020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2987601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1859315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82567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2047937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0676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121225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1616182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938130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742048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50833-7B2F-42BE-9FB5-8C3F5B716216}"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3642708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650833-7B2F-42BE-9FB5-8C3F5B716216}" type="datetimeFigureOut">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177301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650833-7B2F-42BE-9FB5-8C3F5B716216}" type="datetimeFigureOut">
              <a:rPr lang="en-US" smtClean="0"/>
              <a:t>2/18/2020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4039614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650833-7B2F-42BE-9FB5-8C3F5B716216}" type="datetimeFigureOut">
              <a:rPr lang="en-US" smtClean="0"/>
              <a:t>2/18/2020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2670389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50833-7B2F-42BE-9FB5-8C3F5B716216}" type="datetimeFigureOut">
              <a:rPr lang="en-US" smtClean="0"/>
              <a:t>2/18/2020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932043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650833-7B2F-42BE-9FB5-8C3F5B716216}" type="datetimeFigureOut">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2618644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650833-7B2F-42BE-9FB5-8C3F5B716216}" type="datetimeFigureOut">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AB1488-DC1B-4BD2-913E-D0CD550514B0}" type="slidenum">
              <a:rPr lang="en-US" smtClean="0"/>
              <a:t>‹#›</a:t>
            </a:fld>
            <a:endParaRPr lang="en-US"/>
          </a:p>
        </p:txBody>
      </p:sp>
    </p:spTree>
    <p:extLst>
      <p:ext uri="{BB962C8B-B14F-4D97-AF65-F5344CB8AC3E}">
        <p14:creationId xmlns:p14="http://schemas.microsoft.com/office/powerpoint/2010/main" val="2219664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110">
              <a:srgbClr val="3799C1"/>
            </a:gs>
            <a:gs pos="100000">
              <a:schemeClr val="bg2">
                <a:shade val="96000"/>
                <a:satMod val="120000"/>
                <a:lumMod val="90000"/>
              </a:schemeClr>
            </a:gs>
          </a:gsLst>
          <a:lin ang="4800000"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9650833-7B2F-42BE-9FB5-8C3F5B716216}" type="datetimeFigureOut">
              <a:rPr lang="en-US" smtClean="0"/>
              <a:t>2/18/2020</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F1AB1488-DC1B-4BD2-913E-D0CD550514B0}" type="slidenum">
              <a:rPr lang="en-US" smtClean="0"/>
              <a:t>‹#›</a:t>
            </a:fld>
            <a:endParaRPr lang="en-US"/>
          </a:p>
        </p:txBody>
      </p:sp>
    </p:spTree>
    <p:extLst>
      <p:ext uri="{BB962C8B-B14F-4D97-AF65-F5344CB8AC3E}">
        <p14:creationId xmlns:p14="http://schemas.microsoft.com/office/powerpoint/2010/main" val="282066324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Straight Connector 6">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8">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10">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12">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14">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6" name="Rectangle 16">
            <a:extLst>
              <a:ext uri="{FF2B5EF4-FFF2-40B4-BE49-F238E27FC236}">
                <a16:creationId xmlns:a16="http://schemas.microsoft.com/office/drawing/2014/main" id="{4609862E-48F9-45AC-8D44-67A0268A7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5" y="2"/>
            <a:ext cx="12192000" cy="6858000"/>
          </a:xfrm>
          <a:prstGeom prst="rect">
            <a:avLst/>
          </a:prstGeom>
          <a:solidFill>
            <a:schemeClr val="bg2">
              <a:alpha val="60000"/>
            </a:schemeClr>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useBgFill="1">
        <p:nvSpPr>
          <p:cNvPr id="27" name="Snip Diagonal Corner Rectangle 6">
            <a:extLst>
              <a:ext uri="{FF2B5EF4-FFF2-40B4-BE49-F238E27FC236}">
                <a16:creationId xmlns:a16="http://schemas.microsoft.com/office/drawing/2014/main" id="{2D5EEA8B-2D86-4D1D-96B3-6B82903037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25" y="2"/>
            <a:ext cx="12191075" cy="6857998"/>
          </a:xfrm>
          <a:prstGeom prst="snip2DiagRect">
            <a:avLst>
              <a:gd name="adj1" fmla="val 0"/>
              <a:gd name="adj2" fmla="val 37605"/>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676D584-3385-47F3-9F73-BE92428A66F1}"/>
              </a:ext>
            </a:extLst>
          </p:cNvPr>
          <p:cNvSpPr>
            <a:spLocks noGrp="1"/>
          </p:cNvSpPr>
          <p:nvPr>
            <p:ph type="ctrTitle" idx="4294967295"/>
          </p:nvPr>
        </p:nvSpPr>
        <p:spPr>
          <a:xfrm>
            <a:off x="683172" y="1268361"/>
            <a:ext cx="10573407" cy="2856271"/>
          </a:xfrm>
        </p:spPr>
        <p:txBody>
          <a:bodyPr vert="horz" lIns="91440" tIns="45720" rIns="91440" bIns="45720" rtlCol="0" anchor="b">
            <a:normAutofit/>
          </a:bodyPr>
          <a:lstStyle/>
          <a:p>
            <a:pPr algn="ctr"/>
            <a:r>
              <a:rPr lang="en-US" sz="4800" b="1" dirty="0"/>
              <a:t>CASOS PRÁCTICOS </a:t>
            </a:r>
            <a:br>
              <a:rPr lang="en-US" sz="4800" b="1" dirty="0"/>
            </a:br>
            <a:r>
              <a:rPr lang="en-US" sz="4800" b="1" dirty="0"/>
              <a:t>DE NEGOCIACIÓN INTERNACIONAL</a:t>
            </a:r>
            <a:endParaRPr lang="en-US" sz="4800" dirty="0"/>
          </a:p>
        </p:txBody>
      </p:sp>
    </p:spTree>
    <p:extLst>
      <p:ext uri="{BB962C8B-B14F-4D97-AF65-F5344CB8AC3E}">
        <p14:creationId xmlns:p14="http://schemas.microsoft.com/office/powerpoint/2010/main" val="2690077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90B532-BED0-4279-A176-A26DD5AB1F77}"/>
              </a:ext>
            </a:extLst>
          </p:cNvPr>
          <p:cNvSpPr/>
          <p:nvPr/>
        </p:nvSpPr>
        <p:spPr>
          <a:xfrm>
            <a:off x="788276" y="1628793"/>
            <a:ext cx="10583917" cy="3600986"/>
          </a:xfrm>
          <a:prstGeom prst="rect">
            <a:avLst/>
          </a:prstGeom>
        </p:spPr>
        <p:txBody>
          <a:bodyPr wrap="square">
            <a:spAutoFit/>
          </a:bodyPr>
          <a:lstStyle/>
          <a:p>
            <a:pPr algn="ctr"/>
            <a:r>
              <a:rPr lang="es-ES" sz="3800" dirty="0">
                <a:latin typeface="Times New Roman" panose="02020603050405020304" pitchFamily="18" charset="0"/>
                <a:cs typeface="Times New Roman" panose="02020603050405020304" pitchFamily="18" charset="0"/>
              </a:rPr>
              <a:t>Llegado a Colombia, tenía por delante una semana ajetreada y llena de entrevistas. «Cuantas más mejor» le había aconsejado un amigo que era director de exportación de una empresa de muebles y que conocía bien América Latina. Juan tenía claro los objetivos del viaje:</a:t>
            </a:r>
            <a:endParaRPr lang="en-US" sz="3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8558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981C944-1BF8-4EE2-9A90-624709B13065}"/>
              </a:ext>
            </a:extLst>
          </p:cNvPr>
          <p:cNvSpPr/>
          <p:nvPr/>
        </p:nvSpPr>
        <p:spPr>
          <a:xfrm>
            <a:off x="399393" y="1986541"/>
            <a:ext cx="11603421" cy="4524315"/>
          </a:xfrm>
          <a:prstGeom prst="rect">
            <a:avLst/>
          </a:prstGeom>
        </p:spPr>
        <p:txBody>
          <a:bodyPr wrap="square">
            <a:spAutoFit/>
          </a:bodyPr>
          <a:lstStyle/>
          <a:p>
            <a:pPr marL="457200" indent="-457200">
              <a:buFont typeface="Wingdings" panose="05000000000000000000" pitchFamily="2" charset="2"/>
              <a:buChar char="Ø"/>
            </a:pPr>
            <a:r>
              <a:rPr lang="es-ES" sz="3200" dirty="0">
                <a:latin typeface="Times New Roman" panose="02020603050405020304" pitchFamily="18" charset="0"/>
                <a:cs typeface="Times New Roman" panose="02020603050405020304" pitchFamily="18" charset="0"/>
              </a:rPr>
              <a:t>Hacer entrevistas con potenciales agentes comerciales para nombrar a uno de ellos como su representante en Colombia.</a:t>
            </a:r>
          </a:p>
          <a:p>
            <a:pPr marL="285750" indent="-285750">
              <a:buFont typeface="Wingdings" panose="05000000000000000000" pitchFamily="2" charset="2"/>
              <a:buChar char="Ø"/>
            </a:pPr>
            <a:r>
              <a:rPr lang="es-ES" sz="3200" dirty="0">
                <a:latin typeface="Times New Roman" panose="02020603050405020304" pitchFamily="18" charset="0"/>
                <a:cs typeface="Times New Roman" panose="02020603050405020304" pitchFamily="18" charset="0"/>
              </a:rPr>
              <a:t>Contactar con empresas del sector reciclaje de residuos, especialmente de chatarra y residuos textiles para dar a conocer sus máquinas y, eventualmente, negociar alguna operación.</a:t>
            </a:r>
          </a:p>
          <a:p>
            <a:pPr marL="285750" indent="-285750">
              <a:buFont typeface="Wingdings" panose="05000000000000000000" pitchFamily="2" charset="2"/>
              <a:buChar char="Ø"/>
            </a:pPr>
            <a:r>
              <a:rPr lang="es-ES" sz="3200" dirty="0">
                <a:latin typeface="Times New Roman" panose="02020603050405020304" pitchFamily="18" charset="0"/>
                <a:cs typeface="Times New Roman" panose="02020603050405020304" pitchFamily="18" charset="0"/>
              </a:rPr>
              <a:t>Entrevistarse con algunos organismos públicos relacionados con temas de medioambiente y reciclaje para conocer como se realizaban las licitaciones para el tratamiento y clasificación de residuos. </a:t>
            </a:r>
          </a:p>
        </p:txBody>
      </p:sp>
      <p:sp>
        <p:nvSpPr>
          <p:cNvPr id="4" name="Title 3">
            <a:extLst>
              <a:ext uri="{FF2B5EF4-FFF2-40B4-BE49-F238E27FC236}">
                <a16:creationId xmlns:a16="http://schemas.microsoft.com/office/drawing/2014/main" id="{CE4D4ECE-1623-493A-BB4C-C07F81E40485}"/>
              </a:ext>
            </a:extLst>
          </p:cNvPr>
          <p:cNvSpPr>
            <a:spLocks noGrp="1"/>
          </p:cNvSpPr>
          <p:nvPr>
            <p:ph type="title"/>
          </p:nvPr>
        </p:nvSpPr>
        <p:spPr>
          <a:xfrm>
            <a:off x="502263" y="503383"/>
            <a:ext cx="11235559" cy="1325563"/>
          </a:xfrm>
        </p:spPr>
        <p:txBody>
          <a:bodyPr>
            <a:normAutofit fontScale="90000"/>
          </a:bodyPr>
          <a:lstStyle/>
          <a:p>
            <a:pPr algn="ctr"/>
            <a:r>
              <a:rPr lang="es-DO" sz="5400" dirty="0" err="1">
                <a:latin typeface="Times New Roman" panose="02020603050405020304" pitchFamily="18" charset="0"/>
                <a:cs typeface="Times New Roman" panose="02020603050405020304" pitchFamily="18" charset="0"/>
              </a:rPr>
              <a:t>ObjetivoHs</a:t>
            </a:r>
            <a:r>
              <a:rPr lang="es-DO" sz="5400" dirty="0">
                <a:latin typeface="Times New Roman" panose="02020603050405020304" pitchFamily="18" charset="0"/>
                <a:cs typeface="Times New Roman" panose="02020603050405020304" pitchFamily="18" charset="0"/>
              </a:rPr>
              <a:t> del viaje a </a:t>
            </a:r>
            <a:r>
              <a:rPr lang="en-US" sz="5400" dirty="0">
                <a:latin typeface="Times New Roman" panose="02020603050405020304" pitchFamily="18" charset="0"/>
                <a:cs typeface="Times New Roman" panose="02020603050405020304" pitchFamily="18" charset="0"/>
              </a:rPr>
              <a:t>Colombia</a:t>
            </a:r>
          </a:p>
        </p:txBody>
      </p:sp>
    </p:spTree>
    <p:extLst>
      <p:ext uri="{BB962C8B-B14F-4D97-AF65-F5344CB8AC3E}">
        <p14:creationId xmlns:p14="http://schemas.microsoft.com/office/powerpoint/2010/main" val="2519037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F581149-89AD-4DBC-98C1-DC27E65445B2}"/>
              </a:ext>
            </a:extLst>
          </p:cNvPr>
          <p:cNvSpPr/>
          <p:nvPr/>
        </p:nvSpPr>
        <p:spPr>
          <a:xfrm>
            <a:off x="756744" y="942809"/>
            <a:ext cx="10668001" cy="4794646"/>
          </a:xfrm>
          <a:prstGeom prst="rect">
            <a:avLst/>
          </a:prstGeom>
        </p:spPr>
        <p:txBody>
          <a:bodyPr wrap="square">
            <a:spAutoFit/>
          </a:bodyPr>
          <a:lstStyle/>
          <a:p>
            <a:pPr algn="ctr">
              <a:lnSpc>
                <a:spcPct val="107000"/>
              </a:lnSpc>
            </a:pPr>
            <a:r>
              <a:rPr lang="es-DO" sz="3600" dirty="0">
                <a:latin typeface="Times New Roman" panose="02020603050405020304" pitchFamily="18" charset="0"/>
                <a:ea typeface="Times New Roman" panose="02020603050405020304" pitchFamily="18" charset="0"/>
                <a:cs typeface="Times New Roman" panose="02020603050405020304" pitchFamily="18" charset="0"/>
              </a:rPr>
              <a:t>Como Juan era una persona muy organizada y minuciosa había empezado a preparar el viaje a Colombia dos meses antes. Una vez identificadas a través de Internet -el directorio internacional de </a:t>
            </a:r>
            <a:r>
              <a:rPr lang="es-DO" sz="3600" dirty="0" err="1">
                <a:latin typeface="Times New Roman" panose="02020603050405020304" pitchFamily="18" charset="0"/>
                <a:ea typeface="Times New Roman" panose="02020603050405020304" pitchFamily="18" charset="0"/>
                <a:cs typeface="Times New Roman" panose="02020603050405020304" pitchFamily="18" charset="0"/>
              </a:rPr>
              <a:t>Kompass</a:t>
            </a:r>
            <a:r>
              <a:rPr lang="es-DO" sz="3600" dirty="0">
                <a:latin typeface="Times New Roman" panose="02020603050405020304" pitchFamily="18" charset="0"/>
                <a:ea typeface="Times New Roman" panose="02020603050405020304" pitchFamily="18" charset="0"/>
                <a:cs typeface="Times New Roman" panose="02020603050405020304" pitchFamily="18" charset="0"/>
              </a:rPr>
              <a:t> y el colombiano Portfolio le habían sido de gran utilidad- algunas de las empresas con las deseaba entrevistarse, había llamado por teléfono para conocer el nombre de la persona con la que debía entrevistarse y su dirección de mail. </a:t>
            </a:r>
            <a:endParaRPr lang="en-US" sz="3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0369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485FB8F-8918-43EA-B107-846C4A96BDEC}"/>
              </a:ext>
            </a:extLst>
          </p:cNvPr>
          <p:cNvSpPr/>
          <p:nvPr/>
        </p:nvSpPr>
        <p:spPr>
          <a:xfrm>
            <a:off x="987973" y="1273328"/>
            <a:ext cx="10321158" cy="4201856"/>
          </a:xfrm>
          <a:prstGeom prst="rect">
            <a:avLst/>
          </a:prstGeom>
        </p:spPr>
        <p:txBody>
          <a:bodyPr wrap="square">
            <a:spAutoFit/>
          </a:bodyPr>
          <a:lstStyle/>
          <a:p>
            <a:pPr lvl="0" algn="ctr">
              <a:lnSpc>
                <a:spcPct val="107000"/>
              </a:lnSpc>
            </a:pPr>
            <a:r>
              <a:rPr lang="es-DO" sz="3600" dirty="0">
                <a:latin typeface="Times New Roman" panose="02020603050405020304" pitchFamily="18" charset="0"/>
                <a:ea typeface="Times New Roman" panose="02020603050405020304" pitchFamily="18" charset="0"/>
                <a:cs typeface="Times New Roman" panose="02020603050405020304" pitchFamily="18" charset="0"/>
              </a:rPr>
              <a:t>En casi todos los casos le había dicho que debía entrevistarse con el gerente general, que en empresas medianas y pequeñas coincidía con el propietario. Una vez identificada la persona les había enviado un mail anunciando su visita y acompañando un dossier y un vídeo en el que se mostraba el funcionamiento de las máquinas. </a:t>
            </a:r>
            <a:endParaRPr lang="en-US" sz="3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0191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DEE092C-5E55-4502-8F0A-04A3A0139ED2}"/>
              </a:ext>
            </a:extLst>
          </p:cNvPr>
          <p:cNvSpPr/>
          <p:nvPr/>
        </p:nvSpPr>
        <p:spPr>
          <a:xfrm>
            <a:off x="578069" y="876085"/>
            <a:ext cx="11204028" cy="5387437"/>
          </a:xfrm>
          <a:prstGeom prst="rect">
            <a:avLst/>
          </a:prstGeom>
        </p:spPr>
        <p:txBody>
          <a:bodyPr wrap="square">
            <a:spAutoFit/>
          </a:bodyPr>
          <a:lstStyle/>
          <a:p>
            <a:pPr lvl="0" algn="ctr">
              <a:lnSpc>
                <a:spcPct val="107000"/>
              </a:lnSpc>
            </a:pPr>
            <a:r>
              <a:rPr lang="es-DO" sz="3600" dirty="0">
                <a:latin typeface="Times New Roman" panose="02020603050405020304" pitchFamily="18" charset="0"/>
                <a:ea typeface="Times New Roman" panose="02020603050405020304" pitchFamily="18" charset="0"/>
                <a:cs typeface="Times New Roman" panose="02020603050405020304" pitchFamily="18" charset="0"/>
              </a:rPr>
              <a:t>Se había </a:t>
            </a:r>
            <a:r>
              <a:rPr lang="es-DO" sz="3600" dirty="0" err="1">
                <a:latin typeface="Times New Roman" panose="02020603050405020304" pitchFamily="18" charset="0"/>
                <a:ea typeface="Times New Roman" panose="02020603050405020304" pitchFamily="18" charset="0"/>
                <a:cs typeface="Times New Roman" panose="02020603050405020304" pitchFamily="18" charset="0"/>
              </a:rPr>
              <a:t>informardo</a:t>
            </a:r>
            <a:r>
              <a:rPr lang="es-DO" sz="3600" dirty="0">
                <a:latin typeface="Times New Roman" panose="02020603050405020304" pitchFamily="18" charset="0"/>
                <a:ea typeface="Times New Roman" panose="02020603050405020304" pitchFamily="18" charset="0"/>
                <a:cs typeface="Times New Roman" panose="02020603050405020304" pitchFamily="18" charset="0"/>
              </a:rPr>
              <a:t> a través de las webs de estas empresas y una vez que consiguió los nombres de las personas con las que iba entrevistarse había buscado sus perfiles en LinkedIn, en ocasiones, con éxito.</a:t>
            </a:r>
            <a:endParaRPr lang="en-US" sz="3600" dirty="0">
              <a:latin typeface="Times New Roman" panose="02020603050405020304" pitchFamily="18" charset="0"/>
              <a:ea typeface="Calibri" panose="020F0502020204030204" pitchFamily="34" charset="0"/>
              <a:cs typeface="Times New Roman" panose="02020603050405020304" pitchFamily="18" charset="0"/>
            </a:endParaRPr>
          </a:p>
          <a:p>
            <a:pPr lvl="0" algn="ctr">
              <a:lnSpc>
                <a:spcPct val="107000"/>
              </a:lnSpc>
            </a:pPr>
            <a:r>
              <a:rPr lang="es-DO" sz="3600" dirty="0">
                <a:latin typeface="Times New Roman" panose="02020603050405020304" pitchFamily="18" charset="0"/>
                <a:ea typeface="Times New Roman" panose="02020603050405020304" pitchFamily="18" charset="0"/>
                <a:cs typeface="Times New Roman" panose="02020603050405020304" pitchFamily="18" charset="0"/>
              </a:rPr>
              <a:t>Quizá fruto de esta minuciosa preparación, las respuestas habían sido muy positivas y para la semana que iba a estar en Bogotá tenía diez entrevistas: tres con posibles agentes comerciales, dos con organismos públicos y cinco con empresas.</a:t>
            </a:r>
            <a:endParaRPr lang="en-US" sz="3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2312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23961F-2752-496E-9613-C018F6E9F517}"/>
              </a:ext>
            </a:extLst>
          </p:cNvPr>
          <p:cNvSpPr/>
          <p:nvPr/>
        </p:nvSpPr>
        <p:spPr>
          <a:xfrm>
            <a:off x="525517" y="461773"/>
            <a:ext cx="11183007" cy="6212791"/>
          </a:xfrm>
          <a:prstGeom prst="rect">
            <a:avLst/>
          </a:prstGeom>
        </p:spPr>
        <p:txBody>
          <a:bodyPr wrap="square">
            <a:spAutoFit/>
          </a:bodyPr>
          <a:lstStyle/>
          <a:p>
            <a:pPr algn="ctr">
              <a:lnSpc>
                <a:spcPct val="107000"/>
              </a:lnSpc>
            </a:pPr>
            <a:r>
              <a:rPr lang="es-DO" sz="3400" dirty="0">
                <a:latin typeface="Times New Roman" panose="02020603050405020304" pitchFamily="18" charset="0"/>
                <a:ea typeface="Times New Roman" panose="02020603050405020304" pitchFamily="18" charset="0"/>
                <a:cs typeface="Times New Roman" panose="02020603050405020304" pitchFamily="18" charset="0"/>
              </a:rPr>
              <a:t>Juan Olmedo reflexionaba sobre el éxito del viaje. Era la primera vez que negociaba fuera de España. El viaje era importante para su empresa y también para él. Aquel lunes, Juan tenía tres entrevistas: </a:t>
            </a:r>
          </a:p>
          <a:p>
            <a:pPr marL="914400" indent="-571500">
              <a:lnSpc>
                <a:spcPct val="107000"/>
              </a:lnSpc>
              <a:buFont typeface="Wingdings" panose="05000000000000000000" pitchFamily="2" charset="2"/>
              <a:buChar char="Ø"/>
            </a:pPr>
            <a:r>
              <a:rPr lang="es-DO" sz="3400" dirty="0">
                <a:latin typeface="Times New Roman" panose="02020603050405020304" pitchFamily="18" charset="0"/>
                <a:ea typeface="Times New Roman" panose="02020603050405020304" pitchFamily="18" charset="0"/>
                <a:cs typeface="Times New Roman" panose="02020603050405020304" pitchFamily="18" charset="0"/>
              </a:rPr>
              <a:t>A las 7:00 am. en el hotel, con el primer candidato a agente comercial. </a:t>
            </a:r>
          </a:p>
          <a:p>
            <a:pPr marL="914400" indent="-571500">
              <a:lnSpc>
                <a:spcPct val="107000"/>
              </a:lnSpc>
              <a:buFont typeface="Wingdings" panose="05000000000000000000" pitchFamily="2" charset="2"/>
              <a:buChar char="Ø"/>
            </a:pPr>
            <a:r>
              <a:rPr lang="es-DO" sz="3400" dirty="0">
                <a:latin typeface="Times New Roman" panose="02020603050405020304" pitchFamily="18" charset="0"/>
                <a:ea typeface="Times New Roman" panose="02020603050405020304" pitchFamily="18" charset="0"/>
                <a:cs typeface="Times New Roman" panose="02020603050405020304" pitchFamily="18" charset="0"/>
              </a:rPr>
              <a:t>A las 10:30 am. en la Secretaría Distrital de Ambiente del Gobierno de Bogotá que estaba en el centro de la ciudad.</a:t>
            </a:r>
          </a:p>
          <a:p>
            <a:pPr marL="914400" indent="-571500">
              <a:lnSpc>
                <a:spcPct val="107000"/>
              </a:lnSpc>
              <a:buFont typeface="Wingdings" panose="05000000000000000000" pitchFamily="2" charset="2"/>
              <a:buChar char="Ø"/>
            </a:pPr>
            <a:r>
              <a:rPr lang="es-DO" sz="3400" dirty="0">
                <a:latin typeface="Times New Roman" panose="02020603050405020304" pitchFamily="18" charset="0"/>
                <a:ea typeface="Times New Roman" panose="02020603050405020304" pitchFamily="18" charset="0"/>
                <a:cs typeface="Times New Roman" panose="02020603050405020304" pitchFamily="18" charset="0"/>
              </a:rPr>
              <a:t>A las 15:00 pm. en </a:t>
            </a:r>
            <a:r>
              <a:rPr lang="es-DO" sz="3400" dirty="0" err="1">
                <a:latin typeface="Times New Roman" panose="02020603050405020304" pitchFamily="18" charset="0"/>
                <a:ea typeface="Times New Roman" panose="02020603050405020304" pitchFamily="18" charset="0"/>
                <a:cs typeface="Times New Roman" panose="02020603050405020304" pitchFamily="18" charset="0"/>
              </a:rPr>
              <a:t>Fontibon</a:t>
            </a:r>
            <a:r>
              <a:rPr lang="es-DO" sz="3400" dirty="0">
                <a:latin typeface="Times New Roman" panose="02020603050405020304" pitchFamily="18" charset="0"/>
                <a:ea typeface="Times New Roman" panose="02020603050405020304" pitchFamily="18" charset="0"/>
                <a:cs typeface="Times New Roman" panose="02020603050405020304" pitchFamily="18" charset="0"/>
              </a:rPr>
              <a:t> un distrito industrial a unos quince kilómetros de Bogotá, con una de las principales empresas colombianas de chatarra.</a:t>
            </a:r>
            <a:endParaRPr lang="en-US" sz="3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0041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756A5F-44A4-4112-9A5D-59F8B02B01A1}"/>
              </a:ext>
            </a:extLst>
          </p:cNvPr>
          <p:cNvSpPr/>
          <p:nvPr/>
        </p:nvSpPr>
        <p:spPr>
          <a:xfrm>
            <a:off x="342900" y="556309"/>
            <a:ext cx="11510009" cy="5632311"/>
          </a:xfrm>
          <a:prstGeom prst="rect">
            <a:avLst/>
          </a:prstGeom>
        </p:spPr>
        <p:txBody>
          <a:bodyPr wrap="square">
            <a:spAutoFit/>
          </a:bodyPr>
          <a:lstStyle/>
          <a:p>
            <a:pPr algn="ctr"/>
            <a:r>
              <a:rPr lang="es-ES" sz="3600" b="1" i="1" dirty="0">
                <a:latin typeface="Times New Roman" panose="02020603050405020304" pitchFamily="18" charset="0"/>
                <a:cs typeface="Times New Roman" panose="02020603050405020304" pitchFamily="18" charset="0"/>
              </a:rPr>
              <a:t>Entrevista con un candidato a agente comercial</a:t>
            </a:r>
          </a:p>
          <a:p>
            <a:pPr algn="ctr"/>
            <a:r>
              <a:rPr lang="es-ES" sz="3600" dirty="0">
                <a:latin typeface="Times New Roman" panose="02020603050405020304" pitchFamily="18" charset="0"/>
                <a:cs typeface="Times New Roman" panose="02020603050405020304" pitchFamily="18" charset="0"/>
              </a:rPr>
              <a:t>A las 7:00 am. Juan se había citado con el primer candidato a agente comercial -en Bogotá era habitual hacer desayunos de trabajo a horas tan tempranas para evitar los grandes atascos-. Se extrañó mucho de que el candidato no llegara hasta las 7:10. La primera impresión fue favorable: </a:t>
            </a:r>
            <a:r>
              <a:rPr lang="es-ES" sz="3600" u="sng" dirty="0">
                <a:solidFill>
                  <a:srgbClr val="FF0000"/>
                </a:solidFill>
                <a:latin typeface="Times New Roman" panose="02020603050405020304" pitchFamily="18" charset="0"/>
                <a:cs typeface="Times New Roman" panose="02020603050405020304" pitchFamily="18" charset="0"/>
              </a:rPr>
              <a:t>había trabajado como consultor en una empresa de ingeniería especializada en proyectos de infraestructuras y medioambiente, y por sus estudios de ingeniería mecánica entendía bien el funcionamiento de las máquinas.</a:t>
            </a:r>
          </a:p>
        </p:txBody>
      </p:sp>
    </p:spTree>
    <p:extLst>
      <p:ext uri="{BB962C8B-B14F-4D97-AF65-F5344CB8AC3E}">
        <p14:creationId xmlns:p14="http://schemas.microsoft.com/office/powerpoint/2010/main" val="4227866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A20B5F-E62A-4C95-9F83-BC00079871C1}"/>
              </a:ext>
            </a:extLst>
          </p:cNvPr>
          <p:cNvSpPr/>
          <p:nvPr/>
        </p:nvSpPr>
        <p:spPr>
          <a:xfrm>
            <a:off x="342900" y="347053"/>
            <a:ext cx="11532870" cy="6001643"/>
          </a:xfrm>
          <a:prstGeom prst="rect">
            <a:avLst/>
          </a:prstGeom>
        </p:spPr>
        <p:txBody>
          <a:bodyPr wrap="square">
            <a:spAutoFit/>
          </a:bodyPr>
          <a:lstStyle/>
          <a:p>
            <a:pPr lvl="0" algn="ctr"/>
            <a:r>
              <a:rPr lang="es-ES" sz="3200" dirty="0">
                <a:latin typeface="Times New Roman" panose="02020603050405020304" pitchFamily="18" charset="0"/>
                <a:cs typeface="Times New Roman" panose="02020603050405020304" pitchFamily="18" charset="0"/>
              </a:rPr>
              <a:t>Pasaron al comedor donde el candidato se sirvió un desayuno muy copioso a base de café, huevos revueltos con cebolla y tomate, carne mechada y arepas de queso. Juan sólo tomo un zumo de naranja, café y un bollo -no comprendía como a aquellas horas tan tempranas se podía comer tanto-.</a:t>
            </a:r>
          </a:p>
          <a:p>
            <a:pPr lvl="0" algn="ctr"/>
            <a:r>
              <a:rPr lang="es-ES" sz="3200" dirty="0">
                <a:latin typeface="Times New Roman" panose="02020603050405020304" pitchFamily="18" charset="0"/>
                <a:cs typeface="Times New Roman" panose="02020603050405020304" pitchFamily="18" charset="0"/>
              </a:rPr>
              <a:t>Durante la mayor parte de la reunión que duró hora y media, fue Juan el que habló: explicó con detalle al candidato la historia de </a:t>
            </a:r>
            <a:r>
              <a:rPr lang="es-ES" sz="3200" dirty="0" err="1">
                <a:latin typeface="Times New Roman" panose="02020603050405020304" pitchFamily="18" charset="0"/>
                <a:cs typeface="Times New Roman" panose="02020603050405020304" pitchFamily="18" charset="0"/>
              </a:rPr>
              <a:t>Aratec</a:t>
            </a:r>
            <a:r>
              <a:rPr lang="es-ES" sz="3200" dirty="0">
                <a:latin typeface="Times New Roman" panose="02020603050405020304" pitchFamily="18" charset="0"/>
                <a:cs typeface="Times New Roman" panose="02020603050405020304" pitchFamily="18" charset="0"/>
              </a:rPr>
              <a:t>, sus gama de productos, los tipos de clientes que tenían en España y las experiencias, la mayoría positivas y alguna negativa, que estaban teniendo en México y Perú. El candidato asentía a todo lo que decía Juan y de vez en cuando decía la palabra chévere que Juan Olmedo no entendía. </a:t>
            </a:r>
          </a:p>
        </p:txBody>
      </p:sp>
    </p:spTree>
    <p:extLst>
      <p:ext uri="{BB962C8B-B14F-4D97-AF65-F5344CB8AC3E}">
        <p14:creationId xmlns:p14="http://schemas.microsoft.com/office/powerpoint/2010/main" val="1595043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B653535-DAAA-48C1-84D6-F4B2051031E6}"/>
              </a:ext>
            </a:extLst>
          </p:cNvPr>
          <p:cNvSpPr/>
          <p:nvPr/>
        </p:nvSpPr>
        <p:spPr>
          <a:xfrm>
            <a:off x="702354" y="1574599"/>
            <a:ext cx="10878208" cy="4031873"/>
          </a:xfrm>
          <a:prstGeom prst="rect">
            <a:avLst/>
          </a:prstGeom>
        </p:spPr>
        <p:txBody>
          <a:bodyPr wrap="square">
            <a:spAutoFit/>
          </a:bodyPr>
          <a:lstStyle/>
          <a:p>
            <a:pPr algn="ctr"/>
            <a:r>
              <a:rPr lang="es-ES" sz="3200" dirty="0">
                <a:latin typeface="Times New Roman" panose="02020603050405020304" pitchFamily="18" charset="0"/>
                <a:cs typeface="Times New Roman" panose="02020603050405020304" pitchFamily="18" charset="0"/>
              </a:rPr>
              <a:t>Al finalizar la reunión Juan Olmedo le entregó al candidato un modelo de Contrato de Agente Comercial similar a los que utilizaba la empresa con sus agentes en México y Perú. Juan Olmedo, simplemente le entregó el contrato para que «lo fuera leyendo». El texto que habría que añadir en el texto de las cláusulas más conflictivas (objetivos mínimos de ventas, comisiones y gastos de viajes) estaban en blanco y Juan Olmedo tampoco se refirió a ellos.</a:t>
            </a:r>
          </a:p>
        </p:txBody>
      </p:sp>
    </p:spTree>
    <p:extLst>
      <p:ext uri="{BB962C8B-B14F-4D97-AF65-F5344CB8AC3E}">
        <p14:creationId xmlns:p14="http://schemas.microsoft.com/office/powerpoint/2010/main" val="3564718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A542D3C-2840-4CAE-AC2C-796B3C236010}"/>
              </a:ext>
            </a:extLst>
          </p:cNvPr>
          <p:cNvSpPr/>
          <p:nvPr/>
        </p:nvSpPr>
        <p:spPr>
          <a:xfrm>
            <a:off x="320040" y="297464"/>
            <a:ext cx="11578590" cy="6050695"/>
          </a:xfrm>
          <a:prstGeom prst="rect">
            <a:avLst/>
          </a:prstGeom>
        </p:spPr>
        <p:txBody>
          <a:bodyPr wrap="square">
            <a:spAutoFit/>
          </a:bodyPr>
          <a:lstStyle/>
          <a:p>
            <a:pPr algn="ctr">
              <a:lnSpc>
                <a:spcPct val="107000"/>
              </a:lnSpc>
            </a:pPr>
            <a:r>
              <a:rPr lang="es-DO" sz="4400" b="1" i="1" dirty="0">
                <a:latin typeface="Times New Roman" panose="02020603050405020304" pitchFamily="18" charset="0"/>
                <a:ea typeface="Times New Roman" panose="02020603050405020304" pitchFamily="18" charset="0"/>
                <a:cs typeface="Times New Roman" panose="02020603050405020304" pitchFamily="18" charset="0"/>
              </a:rPr>
              <a:t>Entrevista con un organismo público</a:t>
            </a:r>
            <a:endParaRPr lang="en-US" sz="4400" b="1" i="1"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r>
              <a:rPr lang="es-DO" sz="3200" dirty="0">
                <a:latin typeface="Times New Roman" panose="02020603050405020304" pitchFamily="18" charset="0"/>
                <a:ea typeface="Times New Roman" panose="02020603050405020304" pitchFamily="18" charset="0"/>
                <a:cs typeface="Times New Roman" panose="02020603050405020304" pitchFamily="18" charset="0"/>
              </a:rPr>
              <a:t>Eran cerca de la 9:00 am. y la siguiente entrevista la tenía a las 10:30 en el centro de la ciudad, en la sede de la Secretaría Distrital de Ambiente del Gobierno de Bogotá. Había visto que la distancia desde su hotel hasta la Avenida Carrera 14 donde tenía su sede este organismo era de 4,2 km, así que tenía tiempo de sobra. Tomó un taxi en el hotel, pero cuando le dijo al taxista donde iba este puso mala cara: «era una hora muy complicada y la entrada al centro había muchas obras.” ¿Cuánto tardaremos?» preguntó el Juan Olmedo; «ya veremos», contestó el taxista «en las horas pico se forman grandes trancones».</a:t>
            </a:r>
            <a:endParaRPr lang="en-US" sz="3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306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Connector 23">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34" name="Rectangle 33">
            <a:extLst>
              <a:ext uri="{FF2B5EF4-FFF2-40B4-BE49-F238E27FC236}">
                <a16:creationId xmlns:a16="http://schemas.microsoft.com/office/drawing/2014/main" id="{4609862E-48F9-45AC-8D44-67A0268A7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5" y="2"/>
            <a:ext cx="12192000" cy="6858000"/>
          </a:xfrm>
          <a:prstGeom prst="rect">
            <a:avLst/>
          </a:prstGeom>
          <a:solidFill>
            <a:schemeClr val="bg2">
              <a:alpha val="60000"/>
            </a:schemeClr>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useBgFill="1">
        <p:nvSpPr>
          <p:cNvPr id="36" name="Snip Diagonal Corner Rectangle 6">
            <a:extLst>
              <a:ext uri="{FF2B5EF4-FFF2-40B4-BE49-F238E27FC236}">
                <a16:creationId xmlns:a16="http://schemas.microsoft.com/office/drawing/2014/main" id="{2D5EEA8B-2D86-4D1D-96B3-6B82903037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25" y="2"/>
            <a:ext cx="12191075" cy="6857998"/>
          </a:xfrm>
          <a:prstGeom prst="snip2DiagRect">
            <a:avLst>
              <a:gd name="adj1" fmla="val 0"/>
              <a:gd name="adj2" fmla="val 37605"/>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Rectangle 1">
            <a:extLst>
              <a:ext uri="{FF2B5EF4-FFF2-40B4-BE49-F238E27FC236}">
                <a16:creationId xmlns:a16="http://schemas.microsoft.com/office/drawing/2014/main" id="{1B898FF9-AE9A-46EF-B107-22B3D1597DD8}"/>
              </a:ext>
            </a:extLst>
          </p:cNvPr>
          <p:cNvSpPr/>
          <p:nvPr/>
        </p:nvSpPr>
        <p:spPr>
          <a:xfrm>
            <a:off x="731520" y="1541205"/>
            <a:ext cx="11229422" cy="2971801"/>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4800" b="1" cap="all" dirty="0" err="1">
                <a:ln w="3175" cmpd="sng">
                  <a:noFill/>
                </a:ln>
                <a:latin typeface="+mj-lt"/>
                <a:ea typeface="+mj-ea"/>
                <a:cs typeface="+mj-cs"/>
              </a:rPr>
              <a:t>Negociación</a:t>
            </a:r>
            <a:r>
              <a:rPr lang="en-US" sz="4800" b="1" cap="all" dirty="0">
                <a:ln w="3175" cmpd="sng">
                  <a:noFill/>
                </a:ln>
                <a:latin typeface="+mj-lt"/>
                <a:ea typeface="+mj-ea"/>
                <a:cs typeface="+mj-cs"/>
              </a:rPr>
              <a:t> </a:t>
            </a:r>
            <a:r>
              <a:rPr lang="en-US" sz="4800" b="1" cap="all" dirty="0" err="1">
                <a:ln w="3175" cmpd="sng">
                  <a:noFill/>
                </a:ln>
                <a:latin typeface="+mj-lt"/>
                <a:ea typeface="+mj-ea"/>
                <a:cs typeface="+mj-cs"/>
              </a:rPr>
              <a:t>Internacional</a:t>
            </a:r>
            <a:endParaRPr lang="en-US" sz="4800" b="1" cap="all" dirty="0">
              <a:ln w="3175" cmpd="sng">
                <a:noFill/>
              </a:ln>
              <a:latin typeface="+mj-lt"/>
              <a:ea typeface="+mj-ea"/>
              <a:cs typeface="+mj-cs"/>
            </a:endParaRPr>
          </a:p>
          <a:p>
            <a:pPr algn="ctr">
              <a:lnSpc>
                <a:spcPct val="90000"/>
              </a:lnSpc>
              <a:spcBef>
                <a:spcPct val="0"/>
              </a:spcBef>
              <a:spcAft>
                <a:spcPts val="600"/>
              </a:spcAft>
            </a:pPr>
            <a:r>
              <a:rPr lang="en-US" sz="2800" b="1" i="1" cap="all" dirty="0" err="1">
                <a:ln w="3175" cmpd="sng">
                  <a:noFill/>
                </a:ln>
                <a:solidFill>
                  <a:srgbClr val="FF0000"/>
                </a:solidFill>
                <a:latin typeface="+mj-lt"/>
                <a:ea typeface="+mj-ea"/>
                <a:cs typeface="+mj-cs"/>
              </a:rPr>
              <a:t>Publicado</a:t>
            </a:r>
            <a:r>
              <a:rPr lang="en-US" sz="2800" b="1" i="1" cap="all" dirty="0">
                <a:ln w="3175" cmpd="sng">
                  <a:noFill/>
                </a:ln>
                <a:solidFill>
                  <a:srgbClr val="FF0000"/>
                </a:solidFill>
                <a:latin typeface="+mj-lt"/>
                <a:ea typeface="+mj-ea"/>
                <a:cs typeface="+mj-cs"/>
              </a:rPr>
              <a:t> por: </a:t>
            </a:r>
            <a:r>
              <a:rPr lang="en-US" sz="2800" b="1" i="1" cap="all" dirty="0" err="1">
                <a:ln w="3175" cmpd="sng">
                  <a:noFill/>
                </a:ln>
                <a:solidFill>
                  <a:srgbClr val="FF0000"/>
                </a:solidFill>
                <a:latin typeface="+mj-lt"/>
                <a:ea typeface="+mj-ea"/>
                <a:cs typeface="+mj-cs"/>
              </a:rPr>
              <a:t>OlegarioLlamazares</a:t>
            </a:r>
            <a:endParaRPr lang="en-US" sz="2800" b="1" i="1" cap="all" dirty="0">
              <a:ln w="3175" cmpd="sng">
                <a:noFill/>
              </a:ln>
              <a:solidFill>
                <a:srgbClr val="FF0000"/>
              </a:solidFill>
              <a:latin typeface="+mj-lt"/>
              <a:ea typeface="+mj-ea"/>
              <a:cs typeface="+mj-cs"/>
            </a:endParaRPr>
          </a:p>
        </p:txBody>
      </p:sp>
    </p:spTree>
    <p:extLst>
      <p:ext uri="{BB962C8B-B14F-4D97-AF65-F5344CB8AC3E}">
        <p14:creationId xmlns:p14="http://schemas.microsoft.com/office/powerpoint/2010/main" val="1796842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4760607-4E1E-43F6-96B3-CC7D97F19ED4}"/>
              </a:ext>
            </a:extLst>
          </p:cNvPr>
          <p:cNvSpPr/>
          <p:nvPr/>
        </p:nvSpPr>
        <p:spPr>
          <a:xfrm>
            <a:off x="262890" y="716795"/>
            <a:ext cx="11612879" cy="5632311"/>
          </a:xfrm>
          <a:prstGeom prst="rect">
            <a:avLst/>
          </a:prstGeom>
        </p:spPr>
        <p:txBody>
          <a:bodyPr wrap="square">
            <a:spAutoFit/>
          </a:bodyPr>
          <a:lstStyle/>
          <a:p>
            <a:pPr algn="ctr"/>
            <a:r>
              <a:rPr lang="es-ES" sz="3600" dirty="0">
                <a:latin typeface="Times New Roman" panose="02020603050405020304" pitchFamily="18" charset="0"/>
                <a:cs typeface="Times New Roman" panose="02020603050405020304" pitchFamily="18" charset="0"/>
              </a:rPr>
              <a:t>Eran las 10:20 y según la información de Google </a:t>
            </a:r>
            <a:r>
              <a:rPr lang="es-ES" sz="3600" dirty="0" err="1">
                <a:latin typeface="Times New Roman" panose="02020603050405020304" pitchFamily="18" charset="0"/>
                <a:cs typeface="Times New Roman" panose="02020603050405020304" pitchFamily="18" charset="0"/>
              </a:rPr>
              <a:t>Maps</a:t>
            </a:r>
            <a:r>
              <a:rPr lang="es-ES" sz="3600" dirty="0">
                <a:latin typeface="Times New Roman" panose="02020603050405020304" pitchFamily="18" charset="0"/>
                <a:cs typeface="Times New Roman" panose="02020603050405020304" pitchFamily="18" charset="0"/>
              </a:rPr>
              <a:t> todavía faltaban unos 500 metros para llegar. Juan Olmedo estaba muy nervioso porque odiaba llegar tarde y como el centro estaba completamente congestionando decidió pagar el taxi y hacer el resto del recorrido andando; después de algunas carreras a las 10:30 am. estaba en la puerta del edificio. De repente se sintió bastante cansado y con alguna mancha de sudor en la camisa; en ese momento recordó que Bogotá estaba a casi 3.000 metros de altitud y, realmente, se notaba. </a:t>
            </a:r>
            <a:endParaRPr lang="en-US" sz="3600" dirty="0"/>
          </a:p>
        </p:txBody>
      </p:sp>
    </p:spTree>
    <p:extLst>
      <p:ext uri="{BB962C8B-B14F-4D97-AF65-F5344CB8AC3E}">
        <p14:creationId xmlns:p14="http://schemas.microsoft.com/office/powerpoint/2010/main" val="2064093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E7DDE7B-8B49-41A7-9D56-0C7895116769}"/>
              </a:ext>
            </a:extLst>
          </p:cNvPr>
          <p:cNvSpPr/>
          <p:nvPr/>
        </p:nvSpPr>
        <p:spPr>
          <a:xfrm>
            <a:off x="308610" y="958214"/>
            <a:ext cx="11578589" cy="5078313"/>
          </a:xfrm>
          <a:prstGeom prst="rect">
            <a:avLst/>
          </a:prstGeom>
        </p:spPr>
        <p:txBody>
          <a:bodyPr wrap="square">
            <a:spAutoFit/>
          </a:bodyPr>
          <a:lstStyle/>
          <a:p>
            <a:pPr algn="ctr"/>
            <a:r>
              <a:rPr lang="es-ES" sz="3600" dirty="0">
                <a:latin typeface="Times New Roman" panose="02020603050405020304" pitchFamily="18" charset="0"/>
                <a:cs typeface="Times New Roman" panose="02020603050405020304" pitchFamily="18" charset="0"/>
              </a:rPr>
              <a:t>Durante la mayor parte de la reunión fue el responsable de proyectos el que preguntó a Juan Olmedo y no al revés como estaba previsto: ¿era su primer viaje a Colombia?; ¿qué le había parecido?, ¿cómo estaba la situación económica en España?; ¿era del Real Madrid o del Barcelona?; ¿qué tal estaba jugando en el Real Madrid el jugador colombiano James </a:t>
            </a:r>
            <a:r>
              <a:rPr lang="es-ES" sz="3600" dirty="0" err="1">
                <a:latin typeface="Times New Roman" panose="02020603050405020304" pitchFamily="18" charset="0"/>
                <a:cs typeface="Times New Roman" panose="02020603050405020304" pitchFamily="18" charset="0"/>
              </a:rPr>
              <a:t>Rodriguez</a:t>
            </a:r>
            <a:r>
              <a:rPr lang="es-ES" sz="3600" dirty="0">
                <a:latin typeface="Times New Roman" panose="02020603050405020304" pitchFamily="18" charset="0"/>
                <a:cs typeface="Times New Roman" panose="02020603050405020304" pitchFamily="18" charset="0"/>
              </a:rPr>
              <a:t>?; ¿qué universidad española tenía mejores cursos de medioambiente ya que quería enviar a su hija el año próximo a España para especializarse?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8464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EB6216-B3CD-4850-9739-7F57F5B81181}"/>
              </a:ext>
            </a:extLst>
          </p:cNvPr>
          <p:cNvSpPr/>
          <p:nvPr/>
        </p:nvSpPr>
        <p:spPr>
          <a:xfrm>
            <a:off x="502920" y="1129909"/>
            <a:ext cx="11372850" cy="4272323"/>
          </a:xfrm>
          <a:prstGeom prst="rect">
            <a:avLst/>
          </a:prstGeom>
        </p:spPr>
        <p:txBody>
          <a:bodyPr wrap="square">
            <a:spAutoFit/>
          </a:bodyPr>
          <a:lstStyle/>
          <a:p>
            <a:pPr algn="ctr">
              <a:lnSpc>
                <a:spcPct val="107000"/>
              </a:lnSpc>
            </a:pPr>
            <a:r>
              <a:rPr lang="es-DO" sz="3200" dirty="0">
                <a:latin typeface="Times New Roman" panose="02020603050405020304" pitchFamily="18" charset="0"/>
                <a:ea typeface="Times New Roman" panose="02020603050405020304" pitchFamily="18" charset="0"/>
                <a:cs typeface="Times New Roman" panose="02020603050405020304" pitchFamily="18" charset="0"/>
              </a:rPr>
              <a:t>Cuando la reunión tocaba a su fin, Juan sacó de su cartera un dossier muy detallado sobre su empresa, fotografías y artículos de prensa sobre la construcción de uno de los vertederos más grandes de España en los que se utilizaban sus máquinas. Finalmente consiguió que el responsable del Banco de Proyectos Ambientales mostrara cierto interés e incluso hicieran varias preguntas sobre la construcción del vertedero que Juan contestó con gran seguridad y conocimiento del tema.</a:t>
            </a:r>
            <a:endParaRPr lang="en-US" sz="3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89092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53E132-A3D6-402A-B6E6-BEACCD09491D}"/>
              </a:ext>
            </a:extLst>
          </p:cNvPr>
          <p:cNvSpPr/>
          <p:nvPr/>
        </p:nvSpPr>
        <p:spPr>
          <a:xfrm>
            <a:off x="422910" y="1019621"/>
            <a:ext cx="11372850" cy="5078313"/>
          </a:xfrm>
          <a:prstGeom prst="rect">
            <a:avLst/>
          </a:prstGeom>
        </p:spPr>
        <p:txBody>
          <a:bodyPr wrap="square">
            <a:spAutoFit/>
          </a:bodyPr>
          <a:lstStyle/>
          <a:p>
            <a:pPr algn="ctr"/>
            <a:r>
              <a:rPr lang="es-ES" sz="3600" dirty="0">
                <a:latin typeface="Times New Roman" panose="02020603050405020304" pitchFamily="18" charset="0"/>
                <a:cs typeface="Times New Roman" panose="02020603050405020304" pitchFamily="18" charset="0"/>
              </a:rPr>
              <a:t>En la despedida, intercambiaron tarjetas y le dijo a Juan que se pusieran en contacto de su parte con un directivo de una de la principales empresas colombianas de participaban en el Programa Bogotá Construcción Sostenible. Muy amablemente le acompañó al ascensor y quedaron en verse en el próximo viaje de Juan a Colombia y si él iba a España. Ante este último comentario Juan Olmedo le dijo que él vivía en Zaragoza y que apenas viajaba a Madrid o Barcelona, salvo para coger algún vuelo internacional</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274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81BE48-96E9-45AC-BA8A-B0A4DFE82844}"/>
              </a:ext>
            </a:extLst>
          </p:cNvPr>
          <p:cNvSpPr/>
          <p:nvPr/>
        </p:nvSpPr>
        <p:spPr>
          <a:xfrm>
            <a:off x="401232" y="1396267"/>
            <a:ext cx="11351173" cy="4936416"/>
          </a:xfrm>
          <a:prstGeom prst="rect">
            <a:avLst/>
          </a:prstGeom>
        </p:spPr>
        <p:txBody>
          <a:bodyPr wrap="square">
            <a:spAutoFit/>
          </a:bodyPr>
          <a:lstStyle/>
          <a:p>
            <a:pPr algn="ctr">
              <a:lnSpc>
                <a:spcPct val="107000"/>
              </a:lnSpc>
            </a:pPr>
            <a:r>
              <a:rPr lang="es-DO" sz="3700" dirty="0">
                <a:latin typeface="Times New Roman" panose="02020603050405020304" pitchFamily="18" charset="0"/>
                <a:ea typeface="Times New Roman" panose="02020603050405020304" pitchFamily="18" charset="0"/>
                <a:cs typeface="Times New Roman" panose="02020603050405020304" pitchFamily="18" charset="0"/>
              </a:rPr>
              <a:t>Eran cerca de las 13:00 y Juan Olmedo tenía bastante hambre ya que habían pasado seis horas desde el desayuno. La última entrevista del día era en </a:t>
            </a:r>
            <a:r>
              <a:rPr lang="es-DO" sz="3700" dirty="0" err="1">
                <a:latin typeface="Times New Roman" panose="02020603050405020304" pitchFamily="18" charset="0"/>
                <a:ea typeface="Times New Roman" panose="02020603050405020304" pitchFamily="18" charset="0"/>
                <a:cs typeface="Times New Roman" panose="02020603050405020304" pitchFamily="18" charset="0"/>
              </a:rPr>
              <a:t>Fontibon</a:t>
            </a:r>
            <a:r>
              <a:rPr lang="es-DO" sz="3700" dirty="0">
                <a:latin typeface="Times New Roman" panose="02020603050405020304" pitchFamily="18" charset="0"/>
                <a:ea typeface="Times New Roman" panose="02020603050405020304" pitchFamily="18" charset="0"/>
                <a:cs typeface="Times New Roman" panose="02020603050405020304" pitchFamily="18" charset="0"/>
              </a:rPr>
              <a:t> un distrito industrial a unos quince kilómetros del centro de Bogotá. Cómo no quería correr riesgos preguntó a un taxista el tiempo que se tardaría en llegar y le dijo que unos treinta minutos ya que a esa hora no había demasiado tráfico para salir de la ciudad. </a:t>
            </a:r>
            <a:endParaRPr lang="en-US" sz="3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D2863ABE-465B-42C0-B2BE-7FCB9D3D9925}"/>
              </a:ext>
            </a:extLst>
          </p:cNvPr>
          <p:cNvSpPr/>
          <p:nvPr/>
        </p:nvSpPr>
        <p:spPr>
          <a:xfrm>
            <a:off x="0" y="0"/>
            <a:ext cx="12192000" cy="1405890"/>
          </a:xfrm>
          <a:prstGeom prst="rect">
            <a:avLst/>
          </a:prstGeom>
          <a:solidFill>
            <a:schemeClr val="tx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lnSpc>
                <a:spcPct val="107000"/>
              </a:lnSpc>
            </a:pPr>
            <a:r>
              <a:rPr lang="es-DO" sz="4000" b="1" i="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Entrevista con un fabricante de chatarra</a:t>
            </a:r>
            <a:endParaRPr lang="en-US" sz="4000" b="1" i="1" dirty="0">
              <a:solidFill>
                <a:prstClr val="white"/>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86491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D261B4-F6C8-4783-B77D-B002844AFEE9}"/>
              </a:ext>
            </a:extLst>
          </p:cNvPr>
          <p:cNvSpPr/>
          <p:nvPr/>
        </p:nvSpPr>
        <p:spPr>
          <a:xfrm>
            <a:off x="641131" y="1348754"/>
            <a:ext cx="10920248" cy="3508653"/>
          </a:xfrm>
          <a:prstGeom prst="rect">
            <a:avLst/>
          </a:prstGeom>
        </p:spPr>
        <p:txBody>
          <a:bodyPr wrap="square">
            <a:spAutoFit/>
          </a:bodyPr>
          <a:lstStyle/>
          <a:p>
            <a:pPr algn="ctr"/>
            <a:r>
              <a:rPr lang="es-ES" sz="3700" dirty="0">
                <a:latin typeface="Times New Roman" panose="02020603050405020304" pitchFamily="18" charset="0"/>
                <a:cs typeface="Times New Roman" panose="02020603050405020304" pitchFamily="18" charset="0"/>
              </a:rPr>
              <a:t>Inmediatamente la secretaria entró en el despacho y le preguntó si le apetecía «un tinto»; ante la cara de sorpresa de Juan, el dueño de la empresa, le dijo que tinto en Colombia era un café negro («café sólo» en España); Juan rehusó el ofrecimiento diciendo que se acabada de tomar uno en el almuerzo.</a:t>
            </a:r>
          </a:p>
        </p:txBody>
      </p:sp>
    </p:spTree>
    <p:extLst>
      <p:ext uri="{BB962C8B-B14F-4D97-AF65-F5344CB8AC3E}">
        <p14:creationId xmlns:p14="http://schemas.microsoft.com/office/powerpoint/2010/main" val="3946202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5D93A0F-1EE9-473A-AC88-6F2DBE2E7312}"/>
              </a:ext>
            </a:extLst>
          </p:cNvPr>
          <p:cNvSpPr/>
          <p:nvPr/>
        </p:nvSpPr>
        <p:spPr>
          <a:xfrm>
            <a:off x="514350" y="641767"/>
            <a:ext cx="11235690" cy="5786199"/>
          </a:xfrm>
          <a:prstGeom prst="rect">
            <a:avLst/>
          </a:prstGeom>
        </p:spPr>
        <p:txBody>
          <a:bodyPr wrap="square">
            <a:spAutoFit/>
          </a:bodyPr>
          <a:lstStyle/>
          <a:p>
            <a:pPr algn="ctr"/>
            <a:r>
              <a:rPr lang="es-ES" sz="3700" dirty="0">
                <a:latin typeface="Times New Roman" panose="02020603050405020304" pitchFamily="18" charset="0"/>
                <a:cs typeface="Times New Roman" panose="02020603050405020304" pitchFamily="18" charset="0"/>
              </a:rPr>
              <a:t>El hijo del dueño le hizo varias preguntas técnicas, en concreto sobre la posibilidad de prensar la chatarra en bloques que se ajustarán bien a las medidas de un contenedor de cuarenta pies ya que estaban en contacto con varios importadores japoneses que les había solicitado esa forma de envío. Casualmente </a:t>
            </a:r>
            <a:r>
              <a:rPr lang="es-ES" sz="3700" dirty="0" err="1">
                <a:latin typeface="Times New Roman" panose="02020603050405020304" pitchFamily="18" charset="0"/>
                <a:cs typeface="Times New Roman" panose="02020603050405020304" pitchFamily="18" charset="0"/>
              </a:rPr>
              <a:t>Aratec</a:t>
            </a:r>
            <a:r>
              <a:rPr lang="es-ES" sz="3700" dirty="0">
                <a:latin typeface="Times New Roman" panose="02020603050405020304" pitchFamily="18" charset="0"/>
                <a:cs typeface="Times New Roman" panose="02020603050405020304" pitchFamily="18" charset="0"/>
              </a:rPr>
              <a:t> acababa de fabricar una prensa de estas características para una empresa española que tenía esa misma problemática; no obstante, no le dijo nada ya que la máquina estaba en pruebas.</a:t>
            </a:r>
            <a:endParaRPr lang="en-US" sz="3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08773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B88F4FD-3548-4A34-BC35-62CB5BEDE851}"/>
              </a:ext>
            </a:extLst>
          </p:cNvPr>
          <p:cNvSpPr/>
          <p:nvPr/>
        </p:nvSpPr>
        <p:spPr>
          <a:xfrm>
            <a:off x="493985" y="1219974"/>
            <a:ext cx="11193517" cy="4647426"/>
          </a:xfrm>
          <a:prstGeom prst="rect">
            <a:avLst/>
          </a:prstGeom>
        </p:spPr>
        <p:txBody>
          <a:bodyPr wrap="square">
            <a:spAutoFit/>
          </a:bodyPr>
          <a:lstStyle/>
          <a:p>
            <a:pPr algn="ctr"/>
            <a:r>
              <a:rPr lang="es-ES" sz="3700" dirty="0">
                <a:latin typeface="Times New Roman" panose="02020603050405020304" pitchFamily="18" charset="0"/>
                <a:cs typeface="Times New Roman" panose="02020603050405020304" pitchFamily="18" charset="0"/>
              </a:rPr>
              <a:t>El dueño fue directo al grano -«y sus máquinas, ¿qué precios tienen?»- le preguntó a Juan. Esta era, sin duda la cuestión clave y la que se le iban a hacer a Juan numerosas veces en los próximos días. Como era muy organizado y previsor había preparado unas ofertas muy bien presentadas para los tres tipos de máquinas que se podían vender en Colombia, entre ellas las prensas para chatarra.</a:t>
            </a:r>
          </a:p>
        </p:txBody>
      </p:sp>
    </p:spTree>
    <p:extLst>
      <p:ext uri="{BB962C8B-B14F-4D97-AF65-F5344CB8AC3E}">
        <p14:creationId xmlns:p14="http://schemas.microsoft.com/office/powerpoint/2010/main" val="3588491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725804-2994-487F-922D-AB9BA2FFB98C}"/>
              </a:ext>
            </a:extLst>
          </p:cNvPr>
          <p:cNvSpPr/>
          <p:nvPr/>
        </p:nvSpPr>
        <p:spPr>
          <a:xfrm>
            <a:off x="582930" y="1379488"/>
            <a:ext cx="11167110" cy="4078039"/>
          </a:xfrm>
          <a:prstGeom prst="rect">
            <a:avLst/>
          </a:prstGeom>
        </p:spPr>
        <p:txBody>
          <a:bodyPr wrap="square">
            <a:spAutoFit/>
          </a:bodyPr>
          <a:lstStyle/>
          <a:p>
            <a:pPr lvl="0" algn="ctr"/>
            <a:r>
              <a:rPr lang="es-ES" sz="3700" dirty="0">
                <a:latin typeface="Times New Roman" panose="02020603050405020304" pitchFamily="18" charset="0"/>
                <a:cs typeface="Times New Roman" panose="02020603050405020304" pitchFamily="18" charset="0"/>
              </a:rPr>
              <a:t>En la oferta se incluían los distintos conceptos; precio de la máquina, gastos de transporte (en España, internacionales y en Colombia) y los aranceles (8%); además se daban tres alternativas de entrega: en el puerto de Barcelona, en el puerto de Buenaventura (el puerto internacional más cercano a Bogotá) y en el propio Bogotá. </a:t>
            </a:r>
          </a:p>
        </p:txBody>
      </p:sp>
    </p:spTree>
    <p:extLst>
      <p:ext uri="{BB962C8B-B14F-4D97-AF65-F5344CB8AC3E}">
        <p14:creationId xmlns:p14="http://schemas.microsoft.com/office/powerpoint/2010/main" val="494191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DA6EA8-2E00-4A6F-AF22-B65249D284E5}"/>
              </a:ext>
            </a:extLst>
          </p:cNvPr>
          <p:cNvSpPr/>
          <p:nvPr/>
        </p:nvSpPr>
        <p:spPr>
          <a:xfrm>
            <a:off x="582930" y="1339171"/>
            <a:ext cx="11052810" cy="4078039"/>
          </a:xfrm>
          <a:prstGeom prst="rect">
            <a:avLst/>
          </a:prstGeom>
        </p:spPr>
        <p:txBody>
          <a:bodyPr wrap="square">
            <a:spAutoFit/>
          </a:bodyPr>
          <a:lstStyle/>
          <a:p>
            <a:pPr algn="ctr"/>
            <a:r>
              <a:rPr lang="es-ES" sz="3700" dirty="0">
                <a:latin typeface="Times New Roman" panose="02020603050405020304" pitchFamily="18" charset="0"/>
                <a:cs typeface="Times New Roman" panose="02020603050405020304" pitchFamily="18" charset="0"/>
              </a:rPr>
              <a:t>Todos los datos habían sido perfectamente calculados, si bien es verdad que Juan los había inflado bastante, sobre todo el precio de la máquina ya que sabía que los colombianos eran muy regateadores y tratarían de bajar significativamente el precio. En total el precio de la máquina para prensar chatarra, puesta en Bogotá, era de 83.489,40 euros.</a:t>
            </a:r>
            <a:endParaRPr lang="en-US" dirty="0"/>
          </a:p>
        </p:txBody>
      </p:sp>
    </p:spTree>
    <p:extLst>
      <p:ext uri="{BB962C8B-B14F-4D97-AF65-F5344CB8AC3E}">
        <p14:creationId xmlns:p14="http://schemas.microsoft.com/office/powerpoint/2010/main" val="2555706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74A2C3-08AA-4ADA-B4E1-A25294B47D46}"/>
              </a:ext>
            </a:extLst>
          </p:cNvPr>
          <p:cNvSpPr/>
          <p:nvPr/>
        </p:nvSpPr>
        <p:spPr>
          <a:xfrm>
            <a:off x="641131" y="2086335"/>
            <a:ext cx="10857186" cy="2862322"/>
          </a:xfrm>
          <a:prstGeom prst="rect">
            <a:avLst/>
          </a:prstGeom>
        </p:spPr>
        <p:txBody>
          <a:bodyPr wrap="square">
            <a:spAutoFit/>
          </a:bodyPr>
          <a:lstStyle/>
          <a:p>
            <a:pPr algn="ctr"/>
            <a:r>
              <a:rPr lang="es-DO" sz="3600" dirty="0">
                <a:latin typeface="Times New Roman" panose="02020603050405020304" pitchFamily="18" charset="0"/>
                <a:ea typeface="Times New Roman" panose="02020603050405020304" pitchFamily="18" charset="0"/>
              </a:rPr>
              <a:t>La finalidad de los casos es doble: por una parte aprender las estrategias y técnicas más eficaces para negociar internacionalmente y, por otra, comprender cómo afectan a la forma de negociar las diferencias culturales entre países.</a:t>
            </a:r>
            <a:endParaRPr lang="en-US" sz="3600" dirty="0"/>
          </a:p>
        </p:txBody>
      </p:sp>
    </p:spTree>
    <p:extLst>
      <p:ext uri="{BB962C8B-B14F-4D97-AF65-F5344CB8AC3E}">
        <p14:creationId xmlns:p14="http://schemas.microsoft.com/office/powerpoint/2010/main" val="11850835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442367-18A9-4885-9B49-A8EC9995A4BF}"/>
              </a:ext>
            </a:extLst>
          </p:cNvPr>
          <p:cNvSpPr/>
          <p:nvPr/>
        </p:nvSpPr>
        <p:spPr>
          <a:xfrm>
            <a:off x="148590" y="102397"/>
            <a:ext cx="11830050" cy="6764224"/>
          </a:xfrm>
          <a:prstGeom prst="rect">
            <a:avLst/>
          </a:prstGeom>
        </p:spPr>
        <p:txBody>
          <a:bodyPr wrap="square">
            <a:spAutoFit/>
          </a:bodyPr>
          <a:lstStyle/>
          <a:p>
            <a:pPr algn="ctr">
              <a:lnSpc>
                <a:spcPct val="107000"/>
              </a:lnSpc>
            </a:pPr>
            <a:r>
              <a:rPr lang="es-DO" sz="3700" dirty="0">
                <a:latin typeface="Times New Roman" panose="02020603050405020304" pitchFamily="18" charset="0"/>
                <a:ea typeface="Times New Roman" panose="02020603050405020304" pitchFamily="18" charset="0"/>
                <a:cs typeface="Times New Roman" panose="02020603050405020304" pitchFamily="18" charset="0"/>
              </a:rPr>
              <a:t>Cuando el dueño vio la oferta, preguntó si los precios estaban en dólares a lo que Juan contestó que estaban en euros -en aquel momento la cotización euro/dólar era 1 EUR=1,14 USD por lo que en dólares el precio era aproximadamente un 15% más caro-. Entonces el hijo dijo que los costos de transporte de la máquina desde el puerto de Buenaventura hasta Bogotá (unos 500 km.) que en la oferta ascendían a 1.245 euros eran muy caros; que ellos podían contratarlo por la mitad. Añadió también que tenían una oferta de una empresa turca que ofrecía máquinas similares por un precio mucho bajo. </a:t>
            </a:r>
            <a:endParaRPr lang="en-US" sz="3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95395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598542-B8DD-41FA-9AA1-EA5D4482EFBB}"/>
              </a:ext>
            </a:extLst>
          </p:cNvPr>
          <p:cNvSpPr/>
          <p:nvPr/>
        </p:nvSpPr>
        <p:spPr>
          <a:xfrm>
            <a:off x="331470" y="717530"/>
            <a:ext cx="11510010" cy="5489260"/>
          </a:xfrm>
          <a:prstGeom prst="rect">
            <a:avLst/>
          </a:prstGeom>
        </p:spPr>
        <p:txBody>
          <a:bodyPr wrap="square">
            <a:spAutoFit/>
          </a:bodyPr>
          <a:lstStyle/>
          <a:p>
            <a:pPr algn="ctr">
              <a:lnSpc>
                <a:spcPct val="107000"/>
              </a:lnSpc>
            </a:pPr>
            <a:r>
              <a:rPr lang="es-DO" sz="3300" dirty="0">
                <a:latin typeface="Times New Roman" panose="02020603050405020304" pitchFamily="18" charset="0"/>
                <a:ea typeface="Times New Roman" panose="02020603050405020304" pitchFamily="18" charset="0"/>
                <a:cs typeface="Times New Roman" panose="02020603050405020304" pitchFamily="18" charset="0"/>
              </a:rPr>
              <a:t>A continuación intervino el padre para preguntar cuáles eran las condiciones de pago a lo que Juan que lo tenía perfectamente claro ya que no quería asumir riesgos respondió lo siguiente: un 30% al encargo de la máquina, un 40% al embarque de la máquina en puerto español y el 30% a los sesenta días de la puesta en marcha de la máquina y conformidad del cliente. El padre mostró su descontento, señalando que esa no era la forma que tenían para pagar sus compras. Juan dejó que se hiciera un silencio y se mostró inflexible para modificar las condiciones ofertadas en cuanto a precios, moneda y condiciones de pago. </a:t>
            </a:r>
            <a:endParaRPr lang="en-US" sz="33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42100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27C14C5-43C1-4A70-BF40-A6DE6B940B8A}"/>
              </a:ext>
            </a:extLst>
          </p:cNvPr>
          <p:cNvSpPr/>
          <p:nvPr/>
        </p:nvSpPr>
        <p:spPr>
          <a:xfrm>
            <a:off x="800100" y="712428"/>
            <a:ext cx="10803320" cy="5652958"/>
          </a:xfrm>
          <a:prstGeom prst="rect">
            <a:avLst/>
          </a:prstGeom>
        </p:spPr>
        <p:txBody>
          <a:bodyPr wrap="square">
            <a:spAutoFit/>
          </a:bodyPr>
          <a:lstStyle/>
          <a:p>
            <a:pPr algn="ctr">
              <a:lnSpc>
                <a:spcPct val="107000"/>
              </a:lnSpc>
            </a:pPr>
            <a:r>
              <a:rPr lang="es-DO" sz="3400" dirty="0">
                <a:latin typeface="Times New Roman" panose="02020603050405020304" pitchFamily="18" charset="0"/>
                <a:ea typeface="Times New Roman" panose="02020603050405020304" pitchFamily="18" charset="0"/>
                <a:cs typeface="Times New Roman" panose="02020603050405020304" pitchFamily="18" charset="0"/>
              </a:rPr>
              <a:t>En la parte final de la reunión, el dueño transmitió a Juan que su empresa estaba en franca expansión -al igual que la economía Colombiana- y que en los próximos años iban a necesitar varias máquinas, pero que sus precios eran muy caros. Le dijo que una vez que el conflicto con las FARC (Fuerzas Armadas Revolucionarias de Colombia) estaba en vías de solución el país tenía mucho que ofrecer. Juan Olmedo no hizo ningún comentario ya que desconocía en qué estado se hallaba dicho conflicto, ni tampoco hizo ninguna pregunta al respecto.</a:t>
            </a:r>
            <a:endParaRPr lang="en-US" sz="3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30013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2AB71-803D-49F6-891D-90050B5D6E6B}"/>
              </a:ext>
            </a:extLst>
          </p:cNvPr>
          <p:cNvSpPr/>
          <p:nvPr/>
        </p:nvSpPr>
        <p:spPr>
          <a:xfrm>
            <a:off x="354330" y="476285"/>
            <a:ext cx="11521439" cy="6183424"/>
          </a:xfrm>
          <a:prstGeom prst="rect">
            <a:avLst/>
          </a:prstGeom>
        </p:spPr>
        <p:txBody>
          <a:bodyPr wrap="square">
            <a:spAutoFit/>
          </a:bodyPr>
          <a:lstStyle/>
          <a:p>
            <a:pPr algn="ctr">
              <a:lnSpc>
                <a:spcPct val="107000"/>
              </a:lnSpc>
            </a:pPr>
            <a:r>
              <a:rPr lang="es-DO" sz="3100" dirty="0">
                <a:latin typeface="Times New Roman" panose="02020603050405020304" pitchFamily="18" charset="0"/>
                <a:ea typeface="Times New Roman" panose="02020603050405020304" pitchFamily="18" charset="0"/>
                <a:cs typeface="Times New Roman" panose="02020603050405020304" pitchFamily="18" charset="0"/>
              </a:rPr>
              <a:t>Era las 18:00 cuando salió de la empresa de chatarra. En el taxi de vuelta al hotel, Juan Olmedo reflexionaba acerca de cómo le había ido en esa primera jornada en Colombia. Realmente los resultados no habían sido demasiado buenos aunque tenía un buen candidato para ser el agente comercial de </a:t>
            </a:r>
            <a:r>
              <a:rPr lang="es-DO" sz="3100" dirty="0" err="1">
                <a:latin typeface="Times New Roman" panose="02020603050405020304" pitchFamily="18" charset="0"/>
                <a:ea typeface="Times New Roman" panose="02020603050405020304" pitchFamily="18" charset="0"/>
                <a:cs typeface="Times New Roman" panose="02020603050405020304" pitchFamily="18" charset="0"/>
              </a:rPr>
              <a:t>Aratec</a:t>
            </a:r>
            <a:r>
              <a:rPr lang="es-DO" sz="3100" dirty="0">
                <a:latin typeface="Times New Roman" panose="02020603050405020304" pitchFamily="18" charset="0"/>
                <a:ea typeface="Times New Roman" panose="02020603050405020304" pitchFamily="18" charset="0"/>
                <a:cs typeface="Times New Roman" panose="02020603050405020304" pitchFamily="18" charset="0"/>
              </a:rPr>
              <a:t> en Colombia y un contacto interesante con una de las principales empresas de reciclaje del país que le había dado el director del Banco de Proyectos Ambientales. En la última entrevista las cosas no habían ido bien pero confiaba en retomar la situación: una de sus características era la constancia. Se trataba de buscar alguna alternativa en el tipo de máquina a vender y ser más flexible en las condiciones de venta. A su vuelta a España retomaría el contacto.</a:t>
            </a:r>
            <a:endParaRPr lang="en-US" sz="3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6895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C6F923B-9C9C-4066-BB98-27B3A808B3DC}"/>
              </a:ext>
            </a:extLst>
          </p:cNvPr>
          <p:cNvSpPr/>
          <p:nvPr/>
        </p:nvSpPr>
        <p:spPr>
          <a:xfrm>
            <a:off x="388883" y="376742"/>
            <a:ext cx="11477296" cy="5872120"/>
          </a:xfrm>
          <a:prstGeom prst="rect">
            <a:avLst/>
          </a:prstGeom>
        </p:spPr>
        <p:txBody>
          <a:bodyPr wrap="square">
            <a:spAutoFit/>
          </a:bodyPr>
          <a:lstStyle/>
          <a:p>
            <a:pPr algn="ctr">
              <a:lnSpc>
                <a:spcPct val="107000"/>
              </a:lnSpc>
            </a:pPr>
            <a:r>
              <a:rPr lang="es-DO" sz="3200" b="1" i="1" dirty="0">
                <a:latin typeface="Times New Roman" panose="02020603050405020304" pitchFamily="18" charset="0"/>
                <a:ea typeface="Times New Roman" panose="02020603050405020304" pitchFamily="18" charset="0"/>
                <a:cs typeface="Times New Roman" panose="02020603050405020304" pitchFamily="18" charset="0"/>
              </a:rPr>
              <a:t>Preguntas</a:t>
            </a:r>
            <a:endParaRPr lang="en-US" sz="3200" b="1" i="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s-DO" sz="2000" dirty="0">
                <a:latin typeface="Times New Roman" panose="02020603050405020304" pitchFamily="18" charset="0"/>
                <a:ea typeface="Times New Roman" panose="02020603050405020304" pitchFamily="18" charset="0"/>
                <a:cs typeface="Times New Roman" panose="02020603050405020304" pitchFamily="18" charset="0"/>
              </a:rPr>
              <a:t>1. ¿Qué diferencias considera más importantes entre una negociación nacional y una internacional? Identificar, al menos, diez diferencias tanto legales como comerciales, financieras o culturales en la negociación que se expone en el caso.</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s-DO" sz="2000" dirty="0">
                <a:latin typeface="Times New Roman" panose="02020603050405020304" pitchFamily="18" charset="0"/>
                <a:ea typeface="Times New Roman" panose="02020603050405020304" pitchFamily="18" charset="0"/>
                <a:cs typeface="Times New Roman" panose="02020603050405020304" pitchFamily="18" charset="0"/>
              </a:rPr>
              <a:t>2. Valorar el perfil de Juan Olmedo como un negociador internacional eficaz. Para ello deben completarse los Anexos 1 y 2, indicando si cumple cada una de las diez características de dicho perfil (Anexo 1) y justificando la respuesta en base a la descripción de su comportamiento que se realiza en el texto (Anexo 2).</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s-DO" sz="2000" dirty="0">
                <a:latin typeface="Times New Roman" panose="02020603050405020304" pitchFamily="18" charset="0"/>
                <a:ea typeface="Times New Roman" panose="02020603050405020304" pitchFamily="18" charset="0"/>
                <a:cs typeface="Times New Roman" panose="02020603050405020304" pitchFamily="18" charset="0"/>
              </a:rPr>
              <a:t>3. ¿Qué comportamientos debe cambiar Juan Olmedo en las negociaciones que va a realizar en los próximos días? Identificar los cinco más importantes y definirlos con frases cortas que empiecen por un verbo en infinitivo.</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s-DO" sz="2000" dirty="0">
                <a:latin typeface="Times New Roman" panose="02020603050405020304" pitchFamily="18" charset="0"/>
                <a:ea typeface="Times New Roman" panose="02020603050405020304" pitchFamily="18" charset="0"/>
                <a:cs typeface="Times New Roman" panose="02020603050405020304" pitchFamily="18" charset="0"/>
              </a:rPr>
              <a:t>4. Durante las distintas negociaciones, Juan Olmedo había entregado los siguientes documentos a la otra parte:</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s-DO" sz="2000" dirty="0">
                <a:latin typeface="Times New Roman" panose="02020603050405020304" pitchFamily="18" charset="0"/>
                <a:ea typeface="Times New Roman" panose="02020603050405020304" pitchFamily="18" charset="0"/>
                <a:cs typeface="Times New Roman" panose="02020603050405020304" pitchFamily="18" charset="0"/>
              </a:rPr>
              <a:t>4.1 Un modelo de contrato de agente comercial a uno de los candidatos a ser su agente en Colombia.</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s-DO" sz="2000" dirty="0">
                <a:latin typeface="Times New Roman" panose="02020603050405020304" pitchFamily="18" charset="0"/>
                <a:ea typeface="Times New Roman" panose="02020603050405020304" pitchFamily="18" charset="0"/>
                <a:cs typeface="Times New Roman" panose="02020603050405020304" pitchFamily="18" charset="0"/>
              </a:rPr>
              <a:t>4.2 Un dossier de la empresa con fotos y artículos de prensa de las máquinas que había instalado </a:t>
            </a:r>
            <a:r>
              <a:rPr lang="es-DO" sz="2000" dirty="0" err="1">
                <a:latin typeface="Times New Roman" panose="02020603050405020304" pitchFamily="18" charset="0"/>
                <a:ea typeface="Times New Roman" panose="02020603050405020304" pitchFamily="18" charset="0"/>
                <a:cs typeface="Times New Roman" panose="02020603050405020304" pitchFamily="18" charset="0"/>
              </a:rPr>
              <a:t>Aratec</a:t>
            </a:r>
            <a:r>
              <a:rPr lang="es-DO" sz="2000" dirty="0">
                <a:latin typeface="Times New Roman" panose="02020603050405020304" pitchFamily="18" charset="0"/>
                <a:ea typeface="Times New Roman" panose="02020603050405020304" pitchFamily="18" charset="0"/>
                <a:cs typeface="Times New Roman" panose="02020603050405020304" pitchFamily="18" charset="0"/>
              </a:rPr>
              <a:t> en un vertedero de una importante ciudad española, al director del Banco de Proyectos Ambientales.</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s-DO" sz="2000" dirty="0">
                <a:latin typeface="Times New Roman" panose="02020603050405020304" pitchFamily="18" charset="0"/>
                <a:ea typeface="Times New Roman" panose="02020603050405020304" pitchFamily="18" charset="0"/>
                <a:cs typeface="Times New Roman" panose="02020603050405020304" pitchFamily="18" charset="0"/>
              </a:rPr>
              <a:t>4.3 Una oferta detallada y desglosada para la venta en Colombia de una máquina para prensar chatarra al propietario de una de las principales empresas chatarreras.</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s-DO" sz="2000" dirty="0">
                <a:latin typeface="Times New Roman" panose="02020603050405020304" pitchFamily="18" charset="0"/>
                <a:ea typeface="Times New Roman" panose="02020603050405020304" pitchFamily="18" charset="0"/>
                <a:cs typeface="Times New Roman" panose="02020603050405020304" pitchFamily="18" charset="0"/>
              </a:rPr>
              <a:t>Valorar si es adecuado, o no, entregar dichos documentos. Justificar la respuesta</a:t>
            </a:r>
            <a:r>
              <a:rPr lang="es-DO"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51646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EFFA74B-46E2-431B-8E45-809646E01D25}"/>
              </a:ext>
            </a:extLst>
          </p:cNvPr>
          <p:cNvGraphicFramePr>
            <a:graphicFrameLocks noGrp="1"/>
          </p:cNvGraphicFramePr>
          <p:nvPr/>
        </p:nvGraphicFramePr>
        <p:xfrm>
          <a:off x="0" y="0"/>
          <a:ext cx="10481310" cy="6858005"/>
        </p:xfrm>
        <a:graphic>
          <a:graphicData uri="http://schemas.openxmlformats.org/drawingml/2006/table">
            <a:tbl>
              <a:tblPr firstRow="1" firstCol="1" bandRow="1">
                <a:tableStyleId>{5C22544A-7EE6-4342-B048-85BDC9FD1C3A}</a:tableStyleId>
              </a:tblPr>
              <a:tblGrid>
                <a:gridCol w="10481310">
                  <a:extLst>
                    <a:ext uri="{9D8B030D-6E8A-4147-A177-3AD203B41FA5}">
                      <a16:colId xmlns:a16="http://schemas.microsoft.com/office/drawing/2014/main" val="243578780"/>
                    </a:ext>
                  </a:extLst>
                </a:gridCol>
              </a:tblGrid>
              <a:tr h="623455">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CARACTERÍSTICAS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249734011"/>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1. Tener claros los objetivos que se persiguen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722501663"/>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2. Saber escuchar y valorar la información que transmite la otra parte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1711300566"/>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3. Preparar y planificar la negociación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054291814"/>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4. Conocimiento de la materia sobre la que se negocia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3822033732"/>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5. Flexibilidad para introducir modificaciones sobre las propuestas iniciales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045557126"/>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6. Ser paciente durante todo el proceso de negociación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1245048429"/>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7. Estar dispuesto a asumir riesgos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3138004435"/>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8. Capacidad para desarrollar relaciones con personas de otras culturas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525886013"/>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9. Conocer las costumbres y usos sociales de los países que se visitan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1505899682"/>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10. Ser perseverante y decidido en las relaciones que se establecen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533654749"/>
                  </a:ext>
                </a:extLst>
              </a:tr>
            </a:tbl>
          </a:graphicData>
        </a:graphic>
      </p:graphicFrame>
      <p:graphicFrame>
        <p:nvGraphicFramePr>
          <p:cNvPr id="5" name="Table 4">
            <a:extLst>
              <a:ext uri="{FF2B5EF4-FFF2-40B4-BE49-F238E27FC236}">
                <a16:creationId xmlns:a16="http://schemas.microsoft.com/office/drawing/2014/main" id="{D8938424-1BF3-43A1-B48F-43DBC0DB5722}"/>
              </a:ext>
            </a:extLst>
          </p:cNvPr>
          <p:cNvGraphicFramePr>
            <a:graphicFrameLocks noGrp="1"/>
          </p:cNvGraphicFramePr>
          <p:nvPr/>
        </p:nvGraphicFramePr>
        <p:xfrm>
          <a:off x="10481310" y="-28105"/>
          <a:ext cx="1710690" cy="6858005"/>
        </p:xfrm>
        <a:graphic>
          <a:graphicData uri="http://schemas.openxmlformats.org/drawingml/2006/table">
            <a:tbl>
              <a:tblPr/>
              <a:tblGrid>
                <a:gridCol w="1710690">
                  <a:extLst>
                    <a:ext uri="{9D8B030D-6E8A-4147-A177-3AD203B41FA5}">
                      <a16:colId xmlns:a16="http://schemas.microsoft.com/office/drawing/2014/main" val="244815125"/>
                    </a:ext>
                  </a:extLst>
                </a:gridCol>
              </a:tblGrid>
              <a:tr h="6858005">
                <a:tc>
                  <a:txBody>
                    <a:bodyPr/>
                    <a:lstStyle/>
                    <a:p>
                      <a:r>
                        <a:rPr lang="en-US" sz="1400" b="1" kern="1200" dirty="0">
                          <a:solidFill>
                            <a:schemeClr val="tx1"/>
                          </a:solidFill>
                          <a:effectLst/>
                          <a:latin typeface="+mn-lt"/>
                          <a:ea typeface="+mn-ea"/>
                          <a:cs typeface="+mn-cs"/>
                        </a:rPr>
                        <a:t>CUMPLE  (SI/NO)</a:t>
                      </a:r>
                    </a:p>
                    <a:p>
                      <a:endParaRPr lang="en-US" sz="1600" b="1" kern="1200" dirty="0">
                        <a:solidFill>
                          <a:schemeClr val="tx1"/>
                        </a:solidFill>
                        <a:effectLst/>
                        <a:latin typeface="+mn-lt"/>
                        <a:ea typeface="+mn-ea"/>
                        <a:cs typeface="+mn-cs"/>
                      </a:endParaRPr>
                    </a:p>
                    <a:p>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Si</a:t>
                      </a:r>
                    </a:p>
                    <a:p>
                      <a:pPr algn="ctr"/>
                      <a:endParaRPr lang="en-US" sz="1600" b="1" kern="1200" dirty="0">
                        <a:solidFill>
                          <a:schemeClr val="tx1"/>
                        </a:solidFill>
                        <a:effectLst/>
                        <a:latin typeface="+mn-lt"/>
                        <a:ea typeface="+mn-ea"/>
                        <a:cs typeface="+mn-cs"/>
                      </a:endParaRPr>
                    </a:p>
                    <a:p>
                      <a:pPr algn="ctr"/>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NO</a:t>
                      </a:r>
                    </a:p>
                    <a:p>
                      <a:pPr algn="ctr"/>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NO</a:t>
                      </a:r>
                    </a:p>
                    <a:p>
                      <a:pPr algn="ctr"/>
                      <a:endParaRPr lang="en-US" sz="1600" b="1" kern="1200" dirty="0">
                        <a:solidFill>
                          <a:schemeClr val="tx1"/>
                        </a:solidFill>
                        <a:effectLst/>
                        <a:latin typeface="+mn-lt"/>
                        <a:ea typeface="+mn-ea"/>
                        <a:cs typeface="+mn-cs"/>
                      </a:endParaRPr>
                    </a:p>
                    <a:p>
                      <a:pPr algn="ctr"/>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SI</a:t>
                      </a:r>
                    </a:p>
                    <a:p>
                      <a:pPr algn="ctr"/>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NO</a:t>
                      </a:r>
                    </a:p>
                    <a:p>
                      <a:pPr algn="ctr"/>
                      <a:endParaRPr lang="en-US" sz="1600" b="1" dirty="0"/>
                    </a:p>
                    <a:p>
                      <a:pPr algn="ctr"/>
                      <a:endParaRPr lang="en-US" sz="1600" b="1" dirty="0"/>
                    </a:p>
                    <a:p>
                      <a:pPr algn="ctr"/>
                      <a:r>
                        <a:rPr lang="en-US" sz="1600" b="1" dirty="0"/>
                        <a:t>NO</a:t>
                      </a:r>
                    </a:p>
                    <a:p>
                      <a:pPr algn="ctr"/>
                      <a:endParaRPr lang="en-US" sz="1600" b="1" dirty="0"/>
                    </a:p>
                    <a:p>
                      <a:pPr algn="ctr"/>
                      <a:endParaRPr lang="en-US" sz="1600" b="1" dirty="0"/>
                    </a:p>
                    <a:p>
                      <a:pPr algn="ctr"/>
                      <a:r>
                        <a:rPr lang="en-US" sz="1600" b="1" dirty="0"/>
                        <a:t>NO</a:t>
                      </a:r>
                    </a:p>
                    <a:p>
                      <a:pPr algn="ctr"/>
                      <a:endParaRPr lang="en-US" sz="1600" b="1" dirty="0"/>
                    </a:p>
                    <a:p>
                      <a:pPr algn="ctr"/>
                      <a:r>
                        <a:rPr lang="en-US" sz="1600" b="1" dirty="0"/>
                        <a:t>NO</a:t>
                      </a:r>
                    </a:p>
                    <a:p>
                      <a:pPr algn="ctr"/>
                      <a:endParaRPr lang="en-US" sz="1600" b="1" dirty="0"/>
                    </a:p>
                    <a:p>
                      <a:pPr algn="ctr"/>
                      <a:endParaRPr lang="en-US" sz="1600" b="1" dirty="0"/>
                    </a:p>
                    <a:p>
                      <a:pPr algn="ctr"/>
                      <a:r>
                        <a:rPr lang="en-US" sz="1600" b="1" dirty="0"/>
                        <a:t>NO</a:t>
                      </a:r>
                    </a:p>
                    <a:p>
                      <a:pPr algn="ctr"/>
                      <a:endParaRPr lang="en-US" sz="1600" b="1" dirty="0"/>
                    </a:p>
                    <a:p>
                      <a:pPr algn="ctr"/>
                      <a:r>
                        <a:rPr lang="en-US" sz="1600" b="1" dirty="0"/>
                        <a:t>SI</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60000"/>
                        <a:lumOff val="40000"/>
                      </a:schemeClr>
                    </a:solidFill>
                  </a:tcPr>
                </a:tc>
                <a:extLst>
                  <a:ext uri="{0D108BD9-81ED-4DB2-BD59-A6C34878D82A}">
                    <a16:rowId xmlns:a16="http://schemas.microsoft.com/office/drawing/2014/main" val="3884801639"/>
                  </a:ext>
                </a:extLst>
              </a:tr>
            </a:tbl>
          </a:graphicData>
        </a:graphic>
      </p:graphicFrame>
    </p:spTree>
    <p:extLst>
      <p:ext uri="{BB962C8B-B14F-4D97-AF65-F5344CB8AC3E}">
        <p14:creationId xmlns:p14="http://schemas.microsoft.com/office/powerpoint/2010/main" val="7119778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2EE7CFD-DC3A-4F5C-821F-CC629C578EB0}"/>
              </a:ext>
            </a:extLst>
          </p:cNvPr>
          <p:cNvGraphicFramePr>
            <a:graphicFrameLocks noGrp="1"/>
          </p:cNvGraphicFramePr>
          <p:nvPr>
            <p:extLst>
              <p:ext uri="{D42A27DB-BD31-4B8C-83A1-F6EECF244321}">
                <p14:modId xmlns:p14="http://schemas.microsoft.com/office/powerpoint/2010/main" val="1530835321"/>
              </p:ext>
            </p:extLst>
          </p:nvPr>
        </p:nvGraphicFramePr>
        <p:xfrm>
          <a:off x="0" y="0"/>
          <a:ext cx="12192000" cy="6841765"/>
        </p:xfrm>
        <a:graphic>
          <a:graphicData uri="http://schemas.openxmlformats.org/drawingml/2006/table">
            <a:tbl>
              <a:tblPr firstRow="1" firstCol="1" bandRow="1">
                <a:tableStyleId>{5C22544A-7EE6-4342-B048-85BDC9FD1C3A}</a:tableStyleId>
              </a:tblPr>
              <a:tblGrid>
                <a:gridCol w="3876911">
                  <a:extLst>
                    <a:ext uri="{9D8B030D-6E8A-4147-A177-3AD203B41FA5}">
                      <a16:colId xmlns:a16="http://schemas.microsoft.com/office/drawing/2014/main" val="682117466"/>
                    </a:ext>
                  </a:extLst>
                </a:gridCol>
                <a:gridCol w="1663206">
                  <a:extLst>
                    <a:ext uri="{9D8B030D-6E8A-4147-A177-3AD203B41FA5}">
                      <a16:colId xmlns:a16="http://schemas.microsoft.com/office/drawing/2014/main" val="2314009858"/>
                    </a:ext>
                  </a:extLst>
                </a:gridCol>
                <a:gridCol w="6651883">
                  <a:extLst>
                    <a:ext uri="{9D8B030D-6E8A-4147-A177-3AD203B41FA5}">
                      <a16:colId xmlns:a16="http://schemas.microsoft.com/office/drawing/2014/main" val="3492528468"/>
                    </a:ext>
                  </a:extLst>
                </a:gridCol>
              </a:tblGrid>
              <a:tr h="327639">
                <a:tc>
                  <a:txBody>
                    <a:bodyPr/>
                    <a:lstStyle/>
                    <a:p>
                      <a:pPr marL="0" marR="0" algn="ctr">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CARACTERÍSTICAS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gn="ctr">
                        <a:lnSpc>
                          <a:spcPct val="107000"/>
                        </a:lnSpc>
                        <a:spcBef>
                          <a:spcPts val="0"/>
                        </a:spcBef>
                        <a:spcAft>
                          <a:spcPts val="0"/>
                        </a:spcAft>
                      </a:pPr>
                      <a:r>
                        <a:rPr lang="en-US" sz="1600">
                          <a:effectLst/>
                          <a:latin typeface="Times New Roman" panose="02020603050405020304" pitchFamily="18" charset="0"/>
                          <a:cs typeface="Times New Roman" panose="02020603050405020304" pitchFamily="18" charset="0"/>
                        </a:rPr>
                        <a:t>SI/NO</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gn="ctr">
                        <a:lnSpc>
                          <a:spcPct val="107000"/>
                        </a:lnSpc>
                        <a:spcBef>
                          <a:spcPts val="0"/>
                        </a:spcBef>
                        <a:spcAft>
                          <a:spcPts val="0"/>
                        </a:spcAft>
                      </a:pPr>
                      <a:r>
                        <a:rPr lang="en-US" sz="1600">
                          <a:effectLst/>
                          <a:latin typeface="Times New Roman" panose="02020603050405020304" pitchFamily="18" charset="0"/>
                          <a:cs typeface="Times New Roman" panose="02020603050405020304" pitchFamily="18" charset="0"/>
                        </a:rPr>
                        <a:t>JUSTIFICACIÓN</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661651925"/>
                  </a:ext>
                </a:extLst>
              </a:tr>
              <a:tr h="606391">
                <a:tc>
                  <a:txBody>
                    <a:bodyPr/>
                    <a:lstStyle/>
                    <a:p>
                      <a:pPr marL="274320" marR="0">
                        <a:lnSpc>
                          <a:spcPct val="107000"/>
                        </a:lnSpc>
                        <a:spcBef>
                          <a:spcPts val="0"/>
                        </a:spcBef>
                        <a:spcAft>
                          <a:spcPts val="0"/>
                        </a:spcAft>
                      </a:pPr>
                      <a:r>
                        <a:rPr lang="en-US" sz="1600" dirty="0" err="1">
                          <a:effectLst/>
                          <a:latin typeface="Times New Roman" panose="02020603050405020304" pitchFamily="18" charset="0"/>
                          <a:cs typeface="Times New Roman" panose="02020603050405020304" pitchFamily="18" charset="0"/>
                        </a:rPr>
                        <a:t>Objetivos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dirty="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2755241849"/>
                  </a:ext>
                </a:extLst>
              </a:tr>
              <a:tr h="606391">
                <a:tc>
                  <a:txBody>
                    <a:bodyPr/>
                    <a:lstStyle/>
                    <a:p>
                      <a:pPr marL="274320" marR="0">
                        <a:lnSpc>
                          <a:spcPct val="107000"/>
                        </a:lnSpc>
                        <a:spcBef>
                          <a:spcPts val="0"/>
                        </a:spcBef>
                        <a:spcAft>
                          <a:spcPts val="0"/>
                        </a:spcAft>
                      </a:pPr>
                      <a:r>
                        <a:rPr lang="en-US" sz="1600" dirty="0" err="1">
                          <a:effectLst/>
                          <a:latin typeface="Times New Roman" panose="02020603050405020304" pitchFamily="18" charset="0"/>
                          <a:cs typeface="Times New Roman" panose="02020603050405020304" pitchFamily="18" charset="0"/>
                        </a:rPr>
                        <a:t>Escuchar</a:t>
                      </a:r>
                      <a:r>
                        <a:rPr lang="en-US" sz="1600" dirty="0">
                          <a:effectLst/>
                          <a:latin typeface="Times New Roman" panose="02020603050405020304" pitchFamily="18" charset="0"/>
                          <a:cs typeface="Times New Roman" panose="02020603050405020304" pitchFamily="18" charset="0"/>
                        </a:rPr>
                        <a:t> y </a:t>
                      </a:r>
                      <a:r>
                        <a:rPr lang="en-US" sz="1600" dirty="0" err="1">
                          <a:effectLst/>
                          <a:latin typeface="Times New Roman" panose="02020603050405020304" pitchFamily="18" charset="0"/>
                          <a:cs typeface="Times New Roman" panose="02020603050405020304" pitchFamily="18" charset="0"/>
                        </a:rPr>
                        <a:t>valorar</a:t>
                      </a:r>
                      <a:endParaRPr lang="en-US" sz="1600" dirty="0">
                        <a:effectLst/>
                        <a:latin typeface="Times New Roman" panose="02020603050405020304" pitchFamily="18" charset="0"/>
                        <a:cs typeface="Times New Roman" panose="02020603050405020304" pitchFamily="18" charset="0"/>
                      </a:endParaRPr>
                    </a:p>
                    <a:p>
                      <a:pPr marL="27432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dirty="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1123132669"/>
                  </a:ext>
                </a:extLst>
              </a:tr>
              <a:tr h="606391">
                <a:tc>
                  <a:txBody>
                    <a:bodyPr/>
                    <a:lstStyle/>
                    <a:p>
                      <a:pPr marL="274320" marR="0">
                        <a:lnSpc>
                          <a:spcPct val="107000"/>
                        </a:lnSpc>
                        <a:spcBef>
                          <a:spcPts val="0"/>
                        </a:spcBef>
                        <a:spcAft>
                          <a:spcPts val="0"/>
                        </a:spcAft>
                      </a:pPr>
                      <a:r>
                        <a:rPr lang="en-US" sz="1600" dirty="0" err="1">
                          <a:effectLst/>
                          <a:latin typeface="Times New Roman" panose="02020603050405020304" pitchFamily="18" charset="0"/>
                          <a:cs typeface="Times New Roman" panose="02020603050405020304" pitchFamily="18" charset="0"/>
                        </a:rPr>
                        <a:t>Preparar</a:t>
                      </a:r>
                      <a:r>
                        <a:rPr lang="en-US" sz="1600" dirty="0">
                          <a:effectLst/>
                          <a:latin typeface="Times New Roman" panose="02020603050405020304" pitchFamily="18" charset="0"/>
                          <a:cs typeface="Times New Roman" panose="02020603050405020304" pitchFamily="18" charset="0"/>
                        </a:rPr>
                        <a:t> y </a:t>
                      </a:r>
                      <a:r>
                        <a:rPr lang="en-US" sz="1600" dirty="0" err="1">
                          <a:effectLst/>
                          <a:latin typeface="Times New Roman" panose="02020603050405020304" pitchFamily="18" charset="0"/>
                          <a:cs typeface="Times New Roman" panose="02020603050405020304" pitchFamily="18" charset="0"/>
                        </a:rPr>
                        <a:t>planificar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dirty="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4086138047"/>
                  </a:ext>
                </a:extLst>
              </a:tr>
              <a:tr h="606391">
                <a:tc>
                  <a:txBody>
                    <a:bodyPr/>
                    <a:lstStyle/>
                    <a:p>
                      <a:pPr marL="274320" marR="0">
                        <a:lnSpc>
                          <a:spcPct val="107000"/>
                        </a:lnSpc>
                        <a:spcBef>
                          <a:spcPts val="0"/>
                        </a:spcBef>
                        <a:spcAft>
                          <a:spcPts val="0"/>
                        </a:spcAft>
                      </a:pPr>
                      <a:r>
                        <a:rPr lang="en-US" sz="1600" dirty="0" err="1">
                          <a:effectLst/>
                          <a:latin typeface="Times New Roman" panose="02020603050405020304" pitchFamily="18" charset="0"/>
                          <a:cs typeface="Times New Roman" panose="02020603050405020304" pitchFamily="18" charset="0"/>
                        </a:rPr>
                        <a:t>Conocimiento</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materia</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dirty="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145924837"/>
                  </a:ext>
                </a:extLst>
              </a:tr>
              <a:tr h="606391">
                <a:tc>
                  <a:txBody>
                    <a:bodyPr/>
                    <a:lstStyle/>
                    <a:p>
                      <a:pPr marL="274320" marR="0">
                        <a:lnSpc>
                          <a:spcPct val="107000"/>
                        </a:lnSpc>
                        <a:spcBef>
                          <a:spcPts val="0"/>
                        </a:spcBef>
                        <a:spcAft>
                          <a:spcPts val="0"/>
                        </a:spcAft>
                      </a:pPr>
                      <a:r>
                        <a:rPr lang="en-US" sz="1600" dirty="0" err="1">
                          <a:effectLst/>
                          <a:latin typeface="Times New Roman" panose="02020603050405020304" pitchFamily="18" charset="0"/>
                          <a:cs typeface="Times New Roman" panose="02020603050405020304" pitchFamily="18" charset="0"/>
                        </a:rPr>
                        <a:t>Flexibilidad</a:t>
                      </a:r>
                      <a:endParaRPr lang="en-US" sz="1600" dirty="0">
                        <a:effectLst/>
                        <a:latin typeface="Times New Roman" panose="02020603050405020304" pitchFamily="18" charset="0"/>
                        <a:cs typeface="Times New Roman" panose="02020603050405020304" pitchFamily="18" charset="0"/>
                      </a:endParaRPr>
                    </a:p>
                    <a:p>
                      <a:pPr marL="27432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288097408"/>
                  </a:ext>
                </a:extLst>
              </a:tr>
              <a:tr h="606391">
                <a:tc>
                  <a:txBody>
                    <a:bodyPr/>
                    <a:lstStyle/>
                    <a:p>
                      <a:pPr marL="27432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Ser </a:t>
                      </a:r>
                      <a:r>
                        <a:rPr lang="en-US" sz="1600" dirty="0" err="1">
                          <a:effectLst/>
                          <a:latin typeface="Times New Roman" panose="02020603050405020304" pitchFamily="18" charset="0"/>
                          <a:cs typeface="Times New Roman" panose="02020603050405020304" pitchFamily="18" charset="0"/>
                        </a:rPr>
                        <a:t>paciente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dirty="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2186663301"/>
                  </a:ext>
                </a:extLst>
              </a:tr>
              <a:tr h="868905">
                <a:tc>
                  <a:txBody>
                    <a:bodyPr/>
                    <a:lstStyle/>
                    <a:p>
                      <a:pPr marL="274320" marR="0">
                        <a:lnSpc>
                          <a:spcPct val="107000"/>
                        </a:lnSpc>
                        <a:spcBef>
                          <a:spcPts val="0"/>
                        </a:spcBef>
                        <a:spcAft>
                          <a:spcPts val="0"/>
                        </a:spcAft>
                      </a:pPr>
                      <a:r>
                        <a:rPr lang="en-US" sz="1600" dirty="0" err="1">
                          <a:effectLst/>
                          <a:latin typeface="Times New Roman" panose="02020603050405020304" pitchFamily="18" charset="0"/>
                          <a:cs typeface="Times New Roman" panose="02020603050405020304" pitchFamily="18" charset="0"/>
                        </a:rPr>
                        <a:t>Asumir</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riesgos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dirty="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3027914278"/>
                  </a:ext>
                </a:extLst>
              </a:tr>
              <a:tr h="606391">
                <a:tc>
                  <a:txBody>
                    <a:bodyPr/>
                    <a:lstStyle/>
                    <a:p>
                      <a:pPr marL="274320" marR="0">
                        <a:lnSpc>
                          <a:spcPct val="107000"/>
                        </a:lnSpc>
                        <a:spcBef>
                          <a:spcPts val="0"/>
                        </a:spcBef>
                        <a:spcAft>
                          <a:spcPts val="0"/>
                        </a:spcAft>
                      </a:pPr>
                      <a:r>
                        <a:rPr lang="en-US" sz="1600" dirty="0" err="1">
                          <a:effectLst/>
                          <a:latin typeface="Times New Roman" panose="02020603050405020304" pitchFamily="18" charset="0"/>
                          <a:cs typeface="Times New Roman" panose="02020603050405020304" pitchFamily="18" charset="0"/>
                        </a:rPr>
                        <a:t>Relaciones</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personales</a:t>
                      </a:r>
                      <a:endParaRPr lang="en-US" sz="1600" dirty="0">
                        <a:effectLst/>
                        <a:latin typeface="Times New Roman" panose="02020603050405020304" pitchFamily="18" charset="0"/>
                        <a:cs typeface="Times New Roman" panose="02020603050405020304" pitchFamily="18" charset="0"/>
                      </a:endParaRPr>
                    </a:p>
                    <a:p>
                      <a:pPr marL="27432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655160067"/>
                  </a:ext>
                </a:extLst>
              </a:tr>
              <a:tr h="700242">
                <a:tc>
                  <a:txBody>
                    <a:bodyPr/>
                    <a:lstStyle/>
                    <a:p>
                      <a:pPr marL="274320" marR="0">
                        <a:lnSpc>
                          <a:spcPct val="107000"/>
                        </a:lnSpc>
                        <a:spcBef>
                          <a:spcPts val="0"/>
                        </a:spcBef>
                        <a:spcAft>
                          <a:spcPts val="0"/>
                        </a:spcAft>
                      </a:pPr>
                      <a:r>
                        <a:rPr lang="en-US" sz="1600">
                          <a:effectLst/>
                          <a:latin typeface="Times New Roman" panose="02020603050405020304" pitchFamily="18" charset="0"/>
                          <a:cs typeface="Times New Roman" panose="02020603050405020304" pitchFamily="18" charset="0"/>
                        </a:rPr>
                        <a:t>Conocer costumbres</a:t>
                      </a:r>
                    </a:p>
                    <a:p>
                      <a:pPr marL="274320" marR="0">
                        <a:lnSpc>
                          <a:spcPct val="107000"/>
                        </a:lnSpc>
                        <a:spcBef>
                          <a:spcPts val="0"/>
                        </a:spcBef>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524267639"/>
                  </a:ext>
                </a:extLst>
              </a:tr>
              <a:tr h="700242">
                <a:tc>
                  <a:txBody>
                    <a:bodyPr/>
                    <a:lstStyle/>
                    <a:p>
                      <a:pPr marL="27432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Ser </a:t>
                      </a:r>
                      <a:r>
                        <a:rPr lang="en-US" sz="1600" dirty="0" err="1">
                          <a:effectLst/>
                          <a:latin typeface="Times New Roman" panose="02020603050405020304" pitchFamily="18" charset="0"/>
                          <a:cs typeface="Times New Roman" panose="02020603050405020304" pitchFamily="18" charset="0"/>
                        </a:rPr>
                        <a:t>perseverante</a:t>
                      </a:r>
                      <a:endParaRPr lang="en-US" sz="1600" dirty="0">
                        <a:effectLst/>
                        <a:latin typeface="Times New Roman" panose="02020603050405020304" pitchFamily="18" charset="0"/>
                        <a:cs typeface="Times New Roman" panose="02020603050405020304" pitchFamily="18" charset="0"/>
                      </a:endParaRPr>
                    </a:p>
                    <a:p>
                      <a:pPr marL="27432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a:lnSpc>
                          <a:spcPct val="107000"/>
                        </a:lnSpc>
                      </a:pPr>
                      <a:endParaRPr lang="en-US" sz="1600">
                        <a:effectLst/>
                        <a:latin typeface="Times New Roman" panose="02020603050405020304" pitchFamily="18" charset="0"/>
                        <a:cs typeface="Times New Roman" panose="02020603050405020304" pitchFamily="18" charset="0"/>
                      </a:endParaRPr>
                    </a:p>
                  </a:txBody>
                  <a:tcPr marL="55431" marR="55431" marT="31675" marB="31675">
                    <a:solidFill>
                      <a:schemeClr val="bg2">
                        <a:lumMod val="60000"/>
                        <a:lumOff val="40000"/>
                      </a:schemeClr>
                    </a:solidFill>
                  </a:tcPr>
                </a:tc>
                <a:tc>
                  <a:txBody>
                    <a:bodyPr/>
                    <a:lstStyle/>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431" marR="55431" marT="31675" marB="31675">
                    <a:solidFill>
                      <a:schemeClr val="bg2">
                        <a:lumMod val="60000"/>
                        <a:lumOff val="40000"/>
                      </a:schemeClr>
                    </a:solidFill>
                  </a:tcPr>
                </a:tc>
                <a:extLst>
                  <a:ext uri="{0D108BD9-81ED-4DB2-BD59-A6C34878D82A}">
                    <a16:rowId xmlns:a16="http://schemas.microsoft.com/office/drawing/2014/main" val="1152319220"/>
                  </a:ext>
                </a:extLst>
              </a:tr>
            </a:tbl>
          </a:graphicData>
        </a:graphic>
      </p:graphicFrame>
    </p:spTree>
    <p:extLst>
      <p:ext uri="{BB962C8B-B14F-4D97-AF65-F5344CB8AC3E}">
        <p14:creationId xmlns:p14="http://schemas.microsoft.com/office/powerpoint/2010/main" val="2470317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BC32CCA-106C-49B8-9F91-6B54AA343A56}"/>
              </a:ext>
            </a:extLst>
          </p:cNvPr>
          <p:cNvSpPr/>
          <p:nvPr/>
        </p:nvSpPr>
        <p:spPr>
          <a:xfrm>
            <a:off x="1118795" y="2315139"/>
            <a:ext cx="9531276" cy="1754326"/>
          </a:xfrm>
          <a:prstGeom prst="rect">
            <a:avLst/>
          </a:prstGeom>
        </p:spPr>
        <p:txBody>
          <a:bodyPr wrap="square">
            <a:spAutoFit/>
          </a:bodyPr>
          <a:lstStyle/>
          <a:p>
            <a:pPr algn="ctr"/>
            <a:r>
              <a:rPr lang="en-US" sz="5400" dirty="0">
                <a:latin typeface="Times New Roman" panose="02020603050405020304" pitchFamily="18" charset="0"/>
                <a:cs typeface="Times New Roman" panose="02020603050405020304" pitchFamily="18" charset="0"/>
              </a:rPr>
              <a:t>PERFIL DEL NEGOCIADOR </a:t>
            </a:r>
          </a:p>
          <a:p>
            <a:pPr algn="ctr"/>
            <a:r>
              <a:rPr lang="en-US" sz="5400" dirty="0">
                <a:latin typeface="Times New Roman" panose="02020603050405020304" pitchFamily="18" charset="0"/>
                <a:cs typeface="Times New Roman" panose="02020603050405020304" pitchFamily="18" charset="0"/>
              </a:rPr>
              <a:t>INTERNACIONAL EFICAZ</a:t>
            </a:r>
          </a:p>
        </p:txBody>
      </p:sp>
    </p:spTree>
    <p:extLst>
      <p:ext uri="{BB962C8B-B14F-4D97-AF65-F5344CB8AC3E}">
        <p14:creationId xmlns:p14="http://schemas.microsoft.com/office/powerpoint/2010/main" val="3603200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EFFA74B-46E2-431B-8E45-809646E01D25}"/>
              </a:ext>
            </a:extLst>
          </p:cNvPr>
          <p:cNvGraphicFramePr>
            <a:graphicFrameLocks noGrp="1"/>
          </p:cNvGraphicFramePr>
          <p:nvPr>
            <p:extLst>
              <p:ext uri="{D42A27DB-BD31-4B8C-83A1-F6EECF244321}">
                <p14:modId xmlns:p14="http://schemas.microsoft.com/office/powerpoint/2010/main" val="1364820098"/>
              </p:ext>
            </p:extLst>
          </p:nvPr>
        </p:nvGraphicFramePr>
        <p:xfrm>
          <a:off x="0" y="0"/>
          <a:ext cx="10481310" cy="6858005"/>
        </p:xfrm>
        <a:graphic>
          <a:graphicData uri="http://schemas.openxmlformats.org/drawingml/2006/table">
            <a:tbl>
              <a:tblPr firstRow="1" firstCol="1" bandRow="1">
                <a:tableStyleId>{5C22544A-7EE6-4342-B048-85BDC9FD1C3A}</a:tableStyleId>
              </a:tblPr>
              <a:tblGrid>
                <a:gridCol w="10481310">
                  <a:extLst>
                    <a:ext uri="{9D8B030D-6E8A-4147-A177-3AD203B41FA5}">
                      <a16:colId xmlns:a16="http://schemas.microsoft.com/office/drawing/2014/main" val="243578780"/>
                    </a:ext>
                  </a:extLst>
                </a:gridCol>
              </a:tblGrid>
              <a:tr h="623455">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CARACTERÍSTICAS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249734011"/>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1. Tener claros los objetivos que se persiguen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722501663"/>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2. Saber escuchar y valorar la información que transmite la otra parte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1711300566"/>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3. Preparar y planificar la negociación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054291814"/>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4. Conocimiento de la materia sobre la que se negocia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3822033732"/>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5. Flexibilidad para introducir modificaciones sobre las propuestas iniciales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045557126"/>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6. Ser paciente durante todo el proceso de negociación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1245048429"/>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7. Estar dispuesto a asumir riesgos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3138004435"/>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8. Capacidad para desarrollar relaciones con personas de otras culturas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2525886013"/>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9. Conocer las costumbres y usos sociales de los países que se visitan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1505899682"/>
                  </a:ext>
                </a:extLst>
              </a:tr>
              <a:tr h="623455">
                <a:tc>
                  <a:txBody>
                    <a:bodyPr/>
                    <a:lstStyle/>
                    <a:p>
                      <a:pPr marL="274320" marR="0">
                        <a:lnSpc>
                          <a:spcPct val="107000"/>
                        </a:lnSpc>
                        <a:spcBef>
                          <a:spcPts val="0"/>
                        </a:spcBef>
                        <a:spcAft>
                          <a:spcPts val="0"/>
                        </a:spcAft>
                      </a:pPr>
                      <a:r>
                        <a:rPr lang="es-DO" sz="2400" dirty="0">
                          <a:effectLst/>
                          <a:latin typeface="Times New Roman" panose="02020603050405020304" pitchFamily="18" charset="0"/>
                          <a:cs typeface="Times New Roman" panose="02020603050405020304" pitchFamily="18" charset="0"/>
                        </a:rPr>
                        <a:t>10. Ser perseverante y decidido en las relaciones que se establecen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675" marR="66675" marT="38100" marB="38100">
                    <a:solidFill>
                      <a:schemeClr val="accent1">
                        <a:lumMod val="60000"/>
                        <a:lumOff val="40000"/>
                      </a:schemeClr>
                    </a:solidFill>
                  </a:tcPr>
                </a:tc>
                <a:extLst>
                  <a:ext uri="{0D108BD9-81ED-4DB2-BD59-A6C34878D82A}">
                    <a16:rowId xmlns:a16="http://schemas.microsoft.com/office/drawing/2014/main" val="533654749"/>
                  </a:ext>
                </a:extLst>
              </a:tr>
            </a:tbl>
          </a:graphicData>
        </a:graphic>
      </p:graphicFrame>
      <p:graphicFrame>
        <p:nvGraphicFramePr>
          <p:cNvPr id="5" name="Table 4">
            <a:extLst>
              <a:ext uri="{FF2B5EF4-FFF2-40B4-BE49-F238E27FC236}">
                <a16:creationId xmlns:a16="http://schemas.microsoft.com/office/drawing/2014/main" id="{D8938424-1BF3-43A1-B48F-43DBC0DB5722}"/>
              </a:ext>
            </a:extLst>
          </p:cNvPr>
          <p:cNvGraphicFramePr>
            <a:graphicFrameLocks noGrp="1"/>
          </p:cNvGraphicFramePr>
          <p:nvPr>
            <p:extLst>
              <p:ext uri="{D42A27DB-BD31-4B8C-83A1-F6EECF244321}">
                <p14:modId xmlns:p14="http://schemas.microsoft.com/office/powerpoint/2010/main" val="1190605089"/>
              </p:ext>
            </p:extLst>
          </p:nvPr>
        </p:nvGraphicFramePr>
        <p:xfrm>
          <a:off x="10481310" y="-28105"/>
          <a:ext cx="1710690" cy="6858005"/>
        </p:xfrm>
        <a:graphic>
          <a:graphicData uri="http://schemas.openxmlformats.org/drawingml/2006/table">
            <a:tbl>
              <a:tblPr/>
              <a:tblGrid>
                <a:gridCol w="1710690">
                  <a:extLst>
                    <a:ext uri="{9D8B030D-6E8A-4147-A177-3AD203B41FA5}">
                      <a16:colId xmlns:a16="http://schemas.microsoft.com/office/drawing/2014/main" val="244815125"/>
                    </a:ext>
                  </a:extLst>
                </a:gridCol>
              </a:tblGrid>
              <a:tr h="6858005">
                <a:tc>
                  <a:txBody>
                    <a:bodyPr/>
                    <a:lstStyle/>
                    <a:p>
                      <a:r>
                        <a:rPr lang="en-US" sz="1400" b="1" kern="1200" dirty="0">
                          <a:solidFill>
                            <a:schemeClr val="tx1"/>
                          </a:solidFill>
                          <a:effectLst/>
                          <a:latin typeface="+mn-lt"/>
                          <a:ea typeface="+mn-ea"/>
                          <a:cs typeface="+mn-cs"/>
                        </a:rPr>
                        <a:t>CUMPLE  (SI/NO)</a:t>
                      </a:r>
                    </a:p>
                    <a:p>
                      <a:endParaRPr lang="en-US" sz="1600" b="1" kern="1200" dirty="0">
                        <a:solidFill>
                          <a:schemeClr val="tx1"/>
                        </a:solidFill>
                        <a:effectLst/>
                        <a:latin typeface="+mn-lt"/>
                        <a:ea typeface="+mn-ea"/>
                        <a:cs typeface="+mn-cs"/>
                      </a:endParaRPr>
                    </a:p>
                    <a:p>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Si</a:t>
                      </a:r>
                    </a:p>
                    <a:p>
                      <a:pPr algn="ctr"/>
                      <a:endParaRPr lang="en-US" sz="1600" b="1" kern="1200" dirty="0">
                        <a:solidFill>
                          <a:schemeClr val="tx1"/>
                        </a:solidFill>
                        <a:effectLst/>
                        <a:latin typeface="+mn-lt"/>
                        <a:ea typeface="+mn-ea"/>
                        <a:cs typeface="+mn-cs"/>
                      </a:endParaRPr>
                    </a:p>
                    <a:p>
                      <a:pPr algn="ctr"/>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NO</a:t>
                      </a:r>
                    </a:p>
                    <a:p>
                      <a:pPr algn="ctr"/>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NO</a:t>
                      </a:r>
                    </a:p>
                    <a:p>
                      <a:pPr algn="ctr"/>
                      <a:endParaRPr lang="en-US" sz="1600" b="1" kern="1200" dirty="0">
                        <a:solidFill>
                          <a:schemeClr val="tx1"/>
                        </a:solidFill>
                        <a:effectLst/>
                        <a:latin typeface="+mn-lt"/>
                        <a:ea typeface="+mn-ea"/>
                        <a:cs typeface="+mn-cs"/>
                      </a:endParaRPr>
                    </a:p>
                    <a:p>
                      <a:pPr algn="ctr"/>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SI</a:t>
                      </a:r>
                    </a:p>
                    <a:p>
                      <a:pPr algn="ctr"/>
                      <a:endParaRPr lang="en-US" sz="1600" b="1" kern="1200" dirty="0">
                        <a:solidFill>
                          <a:schemeClr val="tx1"/>
                        </a:solidFill>
                        <a:effectLst/>
                        <a:latin typeface="+mn-lt"/>
                        <a:ea typeface="+mn-ea"/>
                        <a:cs typeface="+mn-cs"/>
                      </a:endParaRPr>
                    </a:p>
                    <a:p>
                      <a:pPr algn="ctr"/>
                      <a:r>
                        <a:rPr lang="en-US" sz="1600" b="1" kern="1200" dirty="0">
                          <a:solidFill>
                            <a:schemeClr val="tx1"/>
                          </a:solidFill>
                          <a:effectLst/>
                          <a:latin typeface="+mn-lt"/>
                          <a:ea typeface="+mn-ea"/>
                          <a:cs typeface="+mn-cs"/>
                        </a:rPr>
                        <a:t>NO</a:t>
                      </a:r>
                    </a:p>
                    <a:p>
                      <a:pPr algn="ctr"/>
                      <a:endParaRPr lang="en-US" sz="1600" b="1" dirty="0"/>
                    </a:p>
                    <a:p>
                      <a:pPr algn="ctr"/>
                      <a:endParaRPr lang="en-US" sz="1600" b="1" dirty="0"/>
                    </a:p>
                    <a:p>
                      <a:pPr algn="ctr"/>
                      <a:r>
                        <a:rPr lang="en-US" sz="1600" b="1" dirty="0"/>
                        <a:t>NO</a:t>
                      </a:r>
                    </a:p>
                    <a:p>
                      <a:pPr algn="ctr"/>
                      <a:endParaRPr lang="en-US" sz="1600" b="1" dirty="0"/>
                    </a:p>
                    <a:p>
                      <a:pPr algn="ctr"/>
                      <a:endParaRPr lang="en-US" sz="1600" b="1" dirty="0"/>
                    </a:p>
                    <a:p>
                      <a:pPr algn="ctr"/>
                      <a:r>
                        <a:rPr lang="en-US" sz="1600" b="1" dirty="0"/>
                        <a:t>NO</a:t>
                      </a:r>
                    </a:p>
                    <a:p>
                      <a:pPr algn="ctr"/>
                      <a:endParaRPr lang="en-US" sz="1600" b="1" dirty="0"/>
                    </a:p>
                    <a:p>
                      <a:pPr algn="ctr"/>
                      <a:r>
                        <a:rPr lang="en-US" sz="1600" b="1" dirty="0"/>
                        <a:t>NO</a:t>
                      </a:r>
                    </a:p>
                    <a:p>
                      <a:pPr algn="ctr"/>
                      <a:endParaRPr lang="en-US" sz="1600" b="1" dirty="0"/>
                    </a:p>
                    <a:p>
                      <a:pPr algn="ctr"/>
                      <a:endParaRPr lang="en-US" sz="1600" b="1" dirty="0"/>
                    </a:p>
                    <a:p>
                      <a:pPr algn="ctr"/>
                      <a:r>
                        <a:rPr lang="en-US" sz="1600" b="1" dirty="0"/>
                        <a:t>NO</a:t>
                      </a:r>
                    </a:p>
                    <a:p>
                      <a:pPr algn="ctr"/>
                      <a:endParaRPr lang="en-US" sz="1600" b="1" dirty="0"/>
                    </a:p>
                    <a:p>
                      <a:pPr algn="ctr"/>
                      <a:r>
                        <a:rPr lang="en-US" sz="1600" b="1" dirty="0"/>
                        <a:t>SI</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60000"/>
                        <a:lumOff val="40000"/>
                      </a:schemeClr>
                    </a:solidFill>
                  </a:tcPr>
                </a:tc>
                <a:extLst>
                  <a:ext uri="{0D108BD9-81ED-4DB2-BD59-A6C34878D82A}">
                    <a16:rowId xmlns:a16="http://schemas.microsoft.com/office/drawing/2014/main" val="3884801639"/>
                  </a:ext>
                </a:extLst>
              </a:tr>
            </a:tbl>
          </a:graphicData>
        </a:graphic>
      </p:graphicFrame>
    </p:spTree>
    <p:extLst>
      <p:ext uri="{BB962C8B-B14F-4D97-AF65-F5344CB8AC3E}">
        <p14:creationId xmlns:p14="http://schemas.microsoft.com/office/powerpoint/2010/main" val="636759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375236-86B5-41F7-9C9C-AECF94A5A59E}"/>
              </a:ext>
            </a:extLst>
          </p:cNvPr>
          <p:cNvSpPr/>
          <p:nvPr/>
        </p:nvSpPr>
        <p:spPr>
          <a:xfrm>
            <a:off x="346838" y="1340041"/>
            <a:ext cx="11529848" cy="3970318"/>
          </a:xfrm>
          <a:prstGeom prst="rect">
            <a:avLst/>
          </a:prstGeom>
        </p:spPr>
        <p:txBody>
          <a:bodyPr wrap="square">
            <a:spAutoFit/>
          </a:bodyPr>
          <a:lstStyle/>
          <a:p>
            <a:pPr algn="ctr"/>
            <a:r>
              <a:rPr lang="es-ES" sz="3600" dirty="0">
                <a:latin typeface="Times New Roman" panose="02020603050405020304" pitchFamily="18" charset="0"/>
                <a:cs typeface="Times New Roman" panose="02020603050405020304" pitchFamily="18" charset="0"/>
              </a:rPr>
              <a:t>«¿Me regala su pasaporte?» Después de dieciocho horas de viaje, Juan Olmedo, director comercial de </a:t>
            </a:r>
            <a:r>
              <a:rPr lang="es-ES" sz="3600" dirty="0" err="1">
                <a:latin typeface="Times New Roman" panose="02020603050405020304" pitchFamily="18" charset="0"/>
                <a:cs typeface="Times New Roman" panose="02020603050405020304" pitchFamily="18" charset="0"/>
              </a:rPr>
              <a:t>Aratec</a:t>
            </a:r>
            <a:r>
              <a:rPr lang="es-ES" sz="3600" dirty="0">
                <a:latin typeface="Times New Roman" panose="02020603050405020304" pitchFamily="18" charset="0"/>
                <a:cs typeface="Times New Roman" panose="02020603050405020304" pitchFamily="18" charset="0"/>
              </a:rPr>
              <a:t> Prensas tardó unos segundos en responder a la amable sugerencia de la recepcionista del hotel de Bogotá, la capital de Colombia, al que acababa de llegar en viaje de negocios. Le había sorprendido la forma tan dulce y sonriente con la que se había dirigido a él.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3751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D824584-C837-48AF-8DBB-5B52902C3C99}"/>
              </a:ext>
            </a:extLst>
          </p:cNvPr>
          <p:cNvSpPr/>
          <p:nvPr/>
        </p:nvSpPr>
        <p:spPr>
          <a:xfrm>
            <a:off x="357353" y="1038941"/>
            <a:ext cx="11571890" cy="4794646"/>
          </a:xfrm>
          <a:prstGeom prst="rect">
            <a:avLst/>
          </a:prstGeom>
        </p:spPr>
        <p:txBody>
          <a:bodyPr wrap="square">
            <a:spAutoFit/>
          </a:bodyPr>
          <a:lstStyle/>
          <a:p>
            <a:pPr algn="ctr">
              <a:lnSpc>
                <a:spcPct val="107000"/>
              </a:lnSpc>
            </a:pPr>
            <a:r>
              <a:rPr lang="es-DO" sz="3600" dirty="0" err="1">
                <a:latin typeface="Times New Roman" panose="02020603050405020304" pitchFamily="18" charset="0"/>
                <a:ea typeface="Times New Roman" panose="02020603050405020304" pitchFamily="18" charset="0"/>
                <a:cs typeface="Times New Roman" panose="02020603050405020304" pitchFamily="18" charset="0"/>
              </a:rPr>
              <a:t>Aratec</a:t>
            </a:r>
            <a:r>
              <a:rPr lang="es-DO" sz="3600" dirty="0">
                <a:latin typeface="Times New Roman" panose="02020603050405020304" pitchFamily="18" charset="0"/>
                <a:ea typeface="Times New Roman" panose="02020603050405020304" pitchFamily="18" charset="0"/>
                <a:cs typeface="Times New Roman" panose="02020603050405020304" pitchFamily="18" charset="0"/>
              </a:rPr>
              <a:t> era una empresa dedicada a la fabricación de prensas hidráulicas para el tratamiento de residuos en diferentes materiales: plástico, papel y cartón, chatarra, botes y latas, etc. Tenía distintos tipos de modelos de prensas: enfardadoras horizontales, prensas de cajón, de doble compactación, trituradoras, granuladoras, etc. Aproximadamente el 80% de las ventas se hacían en España y el resto en América Latina, especialmente en México y Perú.</a:t>
            </a:r>
            <a:endParaRPr lang="en-US" sz="3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7778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DC8995-8F2D-4334-B9DA-469A586B22FB}"/>
              </a:ext>
            </a:extLst>
          </p:cNvPr>
          <p:cNvSpPr/>
          <p:nvPr/>
        </p:nvSpPr>
        <p:spPr>
          <a:xfrm>
            <a:off x="651511" y="1215924"/>
            <a:ext cx="11029950" cy="4770537"/>
          </a:xfrm>
          <a:prstGeom prst="rect">
            <a:avLst/>
          </a:prstGeom>
        </p:spPr>
        <p:txBody>
          <a:bodyPr wrap="square">
            <a:spAutoFit/>
          </a:bodyPr>
          <a:lstStyle/>
          <a:p>
            <a:pPr algn="ctr"/>
            <a:r>
              <a:rPr lang="es-ES" sz="3800" dirty="0">
                <a:latin typeface="Times New Roman" panose="02020603050405020304" pitchFamily="18" charset="0"/>
                <a:cs typeface="Times New Roman" panose="02020603050405020304" pitchFamily="18" charset="0"/>
              </a:rPr>
              <a:t>La dirección de la empresa había decidido apostar por la internacionalización y estaba en la fase de contratar un director de exportación, pero mientras tanto, habían encomendado al director comercial, Juan Olmedo que empezara a realizar gestiones en varios países de América Latina, empezando por Colombia que, a corto plazo, era el que ofrecía mayor potencial para la exportación de sus máquinas</a:t>
            </a:r>
            <a:r>
              <a:rPr lang="es-ES"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6630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13000">
              <a:srgbClr val="3799C1"/>
            </a:gs>
            <a:gs pos="100000">
              <a:schemeClr val="bg2">
                <a:shade val="96000"/>
                <a:satMod val="120000"/>
                <a:lumMod val="90000"/>
              </a:schemeClr>
            </a:gs>
          </a:gsLst>
          <a:lin ang="4800000" scaled="0"/>
          <a:tileRect/>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89887F0-E3D7-4D4C-9799-9D86A8262C35}"/>
              </a:ext>
            </a:extLst>
          </p:cNvPr>
          <p:cNvSpPr/>
          <p:nvPr/>
        </p:nvSpPr>
        <p:spPr>
          <a:xfrm>
            <a:off x="357352" y="874162"/>
            <a:ext cx="11540358" cy="5355312"/>
          </a:xfrm>
          <a:prstGeom prst="rect">
            <a:avLst/>
          </a:prstGeom>
        </p:spPr>
        <p:txBody>
          <a:bodyPr wrap="square">
            <a:spAutoFit/>
          </a:bodyPr>
          <a:lstStyle/>
          <a:p>
            <a:pPr algn="ctr"/>
            <a:r>
              <a:rPr lang="es-ES" sz="3800" dirty="0">
                <a:latin typeface="Times New Roman" panose="02020603050405020304" pitchFamily="18" charset="0"/>
                <a:cs typeface="Times New Roman" panose="02020603050405020304" pitchFamily="18" charset="0"/>
              </a:rPr>
              <a:t>Juan Olmedo, de 50 años, había hecho gran parte de su carrera profesional en </a:t>
            </a:r>
            <a:r>
              <a:rPr lang="es-ES" sz="3800" dirty="0" err="1">
                <a:latin typeface="Times New Roman" panose="02020603050405020304" pitchFamily="18" charset="0"/>
                <a:cs typeface="Times New Roman" panose="02020603050405020304" pitchFamily="18" charset="0"/>
              </a:rPr>
              <a:t>Aratec</a:t>
            </a:r>
            <a:r>
              <a:rPr lang="es-ES" sz="3800" dirty="0">
                <a:latin typeface="Times New Roman" panose="02020603050405020304" pitchFamily="18" charset="0"/>
                <a:cs typeface="Times New Roman" panose="02020603050405020304" pitchFamily="18" charset="0"/>
              </a:rPr>
              <a:t>. Recién conseguido el título en Administración de Empresas, llego a ser director comercial de </a:t>
            </a:r>
            <a:r>
              <a:rPr lang="es-ES" sz="3800" dirty="0" err="1">
                <a:latin typeface="Times New Roman" panose="02020603050405020304" pitchFamily="18" charset="0"/>
                <a:cs typeface="Times New Roman" panose="02020603050405020304" pitchFamily="18" charset="0"/>
              </a:rPr>
              <a:t>Aratec</a:t>
            </a:r>
            <a:r>
              <a:rPr lang="es-ES" sz="3800" dirty="0">
                <a:latin typeface="Times New Roman" panose="02020603050405020304" pitchFamily="18" charset="0"/>
                <a:cs typeface="Times New Roman" panose="02020603050405020304" pitchFamily="18" charset="0"/>
              </a:rPr>
              <a:t>: le seleccionaron para el puesto, sobre todo porque demostró entender muy bien el funcionamiento de las máquinas y también porqué mostró muchas ganas de trabajar, además de total disponibilidad para viajar la mayor parte de su tiempo en busca de clientes por toda España. </a:t>
            </a:r>
            <a:endParaRPr lang="en-US" sz="3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2209202"/>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1123</TotalTime>
  <Words>3726</Words>
  <Application>Microsoft Office PowerPoint</Application>
  <PresentationFormat>Widescreen</PresentationFormat>
  <Paragraphs>190</Paragraphs>
  <Slides>36</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Calibri</vt:lpstr>
      <vt:lpstr>Century Gothic</vt:lpstr>
      <vt:lpstr>Times New Roman</vt:lpstr>
      <vt:lpstr>Wingdings</vt:lpstr>
      <vt:lpstr>Wingdings 3</vt:lpstr>
      <vt:lpstr>Slice</vt:lpstr>
      <vt:lpstr>CASOS PRÁCTICOS  DE NEGOCIACIÓN INTERNACIONAL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ObjetivoHs del viaje a Colombia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CASOS PRÁCTICOS  DE NEGOCIACIÓN INTERNACIONAL</dc:title>
  <dc:creator>Victor Pérez</dc:creator>
  <cp:lastModifiedBy>Victor Pérez</cp:lastModifiedBy>
  <cp:revision>32</cp:revision>
  <dcterms:created xsi:type="dcterms:W3CDTF">2020-02-18T14:54:16Z</dcterms:created>
  <dcterms:modified xsi:type="dcterms:W3CDTF">2020-02-19T17:13:33Z</dcterms:modified>
</cp:coreProperties>
</file>